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256" r:id="rId5"/>
    <p:sldId id="257" r:id="rId6"/>
    <p:sldId id="258" r:id="rId7"/>
    <p:sldId id="279" r:id="rId8"/>
    <p:sldId id="280" r:id="rId9"/>
    <p:sldId id="285" r:id="rId10"/>
    <p:sldId id="281" r:id="rId11"/>
    <p:sldId id="282" r:id="rId12"/>
    <p:sldId id="260" r:id="rId13"/>
    <p:sldId id="261" r:id="rId14"/>
    <p:sldId id="283" r:id="rId15"/>
    <p:sldId id="284" r:id="rId16"/>
    <p:sldId id="27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2F168A-424F-499E-85D0-AE99ECB61422}" v="15" dt="2023-11-24T16:04:10.793"/>
  </p1510:revLst>
</p1510:revInfo>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6432" autoAdjust="0"/>
  </p:normalViewPr>
  <p:slideViewPr>
    <p:cSldViewPr snapToGrid="0">
      <p:cViewPr varScale="1">
        <p:scale>
          <a:sx n="70" d="100"/>
          <a:sy n="70" d="100"/>
        </p:scale>
        <p:origin x="738" y="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11/25/2023</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11/25/2023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3</a:t>
            </a:fld>
            <a:endParaRPr lang="en-US" dirty="0"/>
          </a:p>
        </p:txBody>
      </p:sp>
    </p:spTree>
    <p:extLst>
      <p:ext uri="{BB962C8B-B14F-4D97-AF65-F5344CB8AC3E}">
        <p14:creationId xmlns:p14="http://schemas.microsoft.com/office/powerpoint/2010/main" val="18495816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34" name="Content Placeholder 3">
            <a:extLst>
              <a:ext uri="{FF2B5EF4-FFF2-40B4-BE49-F238E27FC236}">
                <a16:creationId xmlns:a16="http://schemas.microsoft.com/office/drawing/2014/main" id="{C1979EE6-6944-48F0-87CE-65E90A3ACC71}"/>
              </a:ext>
            </a:extLst>
          </p:cNvPr>
          <p:cNvSpPr>
            <a:spLocks noGrp="1"/>
          </p:cNvSpPr>
          <p:nvPr>
            <p:ph sz="quarter" idx="33"/>
          </p:nvPr>
        </p:nvSpPr>
        <p:spPr>
          <a:xfrm>
            <a:off x="6433647"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433312"/>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218499"/>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16.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825674" y="1327759"/>
            <a:ext cx="4989628" cy="1929505"/>
          </a:xfrm>
        </p:spPr>
        <p:txBody>
          <a:bodyPr/>
          <a:lstStyle/>
          <a:p>
            <a:r>
              <a:rPr lang="en-US" dirty="0"/>
              <a:t>Insurance report </a:t>
            </a:r>
            <a:br>
              <a:rPr lang="en-US" dirty="0"/>
            </a:br>
            <a:r>
              <a:rPr lang="en-US" sz="1600" dirty="0"/>
              <a:t>group-2</a:t>
            </a:r>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838934" y="3257263"/>
            <a:ext cx="4989628" cy="2850573"/>
          </a:xfrm>
        </p:spPr>
        <p:txBody>
          <a:bodyPr>
            <a:normAutofit/>
          </a:bodyPr>
          <a:lstStyle/>
          <a:p>
            <a:r>
              <a:rPr lang="en-US" dirty="0"/>
              <a:t>Dhiraj Harjeevan Pardeshi</a:t>
            </a:r>
          </a:p>
          <a:p>
            <a:r>
              <a:rPr lang="en-US" dirty="0"/>
              <a:t>R Naga Sujeet</a:t>
            </a:r>
          </a:p>
          <a:p>
            <a:r>
              <a:rPr lang="en-US" dirty="0"/>
              <a:t>Annkit Bhoi</a:t>
            </a:r>
          </a:p>
          <a:p>
            <a:r>
              <a:rPr lang="en-US" dirty="0"/>
              <a:t>Tanmay Prakash Paye​​</a:t>
            </a:r>
          </a:p>
        </p:txBody>
      </p:sp>
    </p:spTree>
    <p:extLst>
      <p:ext uri="{BB962C8B-B14F-4D97-AF65-F5344CB8AC3E}">
        <p14:creationId xmlns:p14="http://schemas.microsoft.com/office/powerpoint/2010/main" val="404143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B218AC5-F86F-4C67-A6CE-942AB696BD82}"/>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EBF20B7A-39DA-4D7C-96BB-B2A9565A4D7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10</a:t>
            </a:fld>
            <a:endParaRPr lang="en-US" dirty="0"/>
          </a:p>
        </p:txBody>
      </p:sp>
      <p:sp>
        <p:nvSpPr>
          <p:cNvPr id="44" name="Date Placeholder 43">
            <a:extLst>
              <a:ext uri="{FF2B5EF4-FFF2-40B4-BE49-F238E27FC236}">
                <a16:creationId xmlns:a16="http://schemas.microsoft.com/office/drawing/2014/main" id="{1D14AAB3-2E60-4AAE-8C5D-843AD9A98BE6}"/>
              </a:ext>
            </a:extLst>
          </p:cNvPr>
          <p:cNvSpPr>
            <a:spLocks noGrp="1"/>
          </p:cNvSpPr>
          <p:nvPr>
            <p:ph type="dt" sz="half" idx="2"/>
          </p:nvPr>
        </p:nvSpPr>
        <p:spPr>
          <a:xfrm rot="5400000">
            <a:off x="10595991" y="5074920"/>
            <a:ext cx="2647667" cy="365125"/>
          </a:xfrm>
        </p:spPr>
        <p:txBody>
          <a:bodyPr/>
          <a:lstStyle/>
          <a:p>
            <a:r>
              <a:rPr lang="en-US" dirty="0"/>
              <a:t>May 21, 20XX</a:t>
            </a:r>
          </a:p>
        </p:txBody>
      </p:sp>
      <p:sp>
        <p:nvSpPr>
          <p:cNvPr id="9" name="TextBox 8">
            <a:extLst>
              <a:ext uri="{FF2B5EF4-FFF2-40B4-BE49-F238E27FC236}">
                <a16:creationId xmlns:a16="http://schemas.microsoft.com/office/drawing/2014/main" id="{A71153AE-9D79-B9E8-A9CA-EB7518079224}"/>
              </a:ext>
            </a:extLst>
          </p:cNvPr>
          <p:cNvSpPr txBox="1"/>
          <p:nvPr/>
        </p:nvSpPr>
        <p:spPr>
          <a:xfrm>
            <a:off x="1264355" y="1348326"/>
            <a:ext cx="9087555" cy="5170646"/>
          </a:xfrm>
          <a:prstGeom prst="rect">
            <a:avLst/>
          </a:prstGeom>
          <a:noFill/>
        </p:spPr>
        <p:txBody>
          <a:bodyPr wrap="square">
            <a:spAutoFit/>
          </a:bodyPr>
          <a:lstStyle/>
          <a:p>
            <a:pPr algn="just"/>
            <a:r>
              <a:rPr lang="en-US" sz="2200" b="1" i="0" dirty="0">
                <a:solidFill>
                  <a:schemeClr val="bg1"/>
                </a:solidFill>
                <a:effectLst/>
                <a:latin typeface="Söhne"/>
              </a:rPr>
              <a:t>Output:</a:t>
            </a:r>
            <a:r>
              <a:rPr lang="en-US" sz="2200" b="0" i="0" dirty="0">
                <a:solidFill>
                  <a:schemeClr val="bg1"/>
                </a:solidFill>
                <a:effectLst/>
                <a:latin typeface="Söhne"/>
              </a:rPr>
              <a:t> The output of this project is a detailed and insightful report that offers valuable information for decision-makers within the organization. The report includes:</a:t>
            </a:r>
          </a:p>
          <a:p>
            <a:pPr algn="just">
              <a:buFont typeface="+mj-lt"/>
              <a:buAutoNum type="arabicPeriod"/>
            </a:pPr>
            <a:r>
              <a:rPr lang="en-US" sz="2200" b="1" i="0" dirty="0">
                <a:solidFill>
                  <a:schemeClr val="bg1"/>
                </a:solidFill>
                <a:effectLst/>
                <a:latin typeface="Söhne"/>
              </a:rPr>
              <a:t>Cross-Sell ,</a:t>
            </a:r>
            <a:r>
              <a:rPr lang="en-US" sz="2200" b="1" i="0" dirty="0" err="1">
                <a:solidFill>
                  <a:schemeClr val="bg1"/>
                </a:solidFill>
                <a:effectLst/>
                <a:latin typeface="Söhne"/>
              </a:rPr>
              <a:t>New,Renewel</a:t>
            </a:r>
            <a:r>
              <a:rPr lang="en-US" sz="2200" b="1" i="0" dirty="0">
                <a:solidFill>
                  <a:schemeClr val="bg1"/>
                </a:solidFill>
                <a:effectLst/>
                <a:latin typeface="Söhne"/>
              </a:rPr>
              <a:t> Achievement Overview:</a:t>
            </a:r>
            <a:endParaRPr lang="en-US" sz="2200" b="0" i="0" dirty="0">
              <a:solidFill>
                <a:schemeClr val="bg1"/>
              </a:solidFill>
              <a:effectLst/>
              <a:latin typeface="Söhne"/>
            </a:endParaRPr>
          </a:p>
          <a:p>
            <a:pPr marL="742950" lvl="1" indent="-285750" algn="just">
              <a:buFont typeface="+mj-lt"/>
              <a:buAutoNum type="arabicPeriod"/>
            </a:pPr>
            <a:r>
              <a:rPr lang="en-US" sz="2200" b="0" i="0" dirty="0">
                <a:solidFill>
                  <a:schemeClr val="bg1"/>
                </a:solidFill>
                <a:effectLst/>
                <a:latin typeface="Söhne"/>
              </a:rPr>
              <a:t>Clear insights into the success of cross-selling, new, </a:t>
            </a:r>
            <a:r>
              <a:rPr lang="en-US" sz="2200" b="0" i="0" dirty="0" err="1">
                <a:solidFill>
                  <a:schemeClr val="bg1"/>
                </a:solidFill>
                <a:effectLst/>
                <a:latin typeface="Söhne"/>
              </a:rPr>
              <a:t>renewel</a:t>
            </a:r>
            <a:r>
              <a:rPr lang="en-US" sz="2200" b="0" i="0" dirty="0">
                <a:solidFill>
                  <a:schemeClr val="bg1"/>
                </a:solidFill>
                <a:effectLst/>
                <a:latin typeface="Söhne"/>
              </a:rPr>
              <a:t> efforts, showcasing the organization's ability to promote additional insurance products to existing clients.</a:t>
            </a:r>
          </a:p>
          <a:p>
            <a:pPr algn="just">
              <a:buFont typeface="+mj-lt"/>
              <a:buAutoNum type="arabicPeriod"/>
            </a:pPr>
            <a:r>
              <a:rPr lang="en-US" sz="2200" b="1" i="0" dirty="0">
                <a:solidFill>
                  <a:schemeClr val="bg1"/>
                </a:solidFill>
                <a:effectLst/>
                <a:latin typeface="Söhne"/>
              </a:rPr>
              <a:t>Target Analysis:</a:t>
            </a:r>
            <a:endParaRPr lang="en-US" sz="2200" b="0" i="0" dirty="0">
              <a:solidFill>
                <a:schemeClr val="bg1"/>
              </a:solidFill>
              <a:effectLst/>
              <a:latin typeface="Söhne"/>
            </a:endParaRPr>
          </a:p>
          <a:p>
            <a:pPr marL="742950" lvl="1" indent="-285750" algn="just">
              <a:buFont typeface="+mj-lt"/>
              <a:buAutoNum type="arabicPeriod"/>
            </a:pPr>
            <a:r>
              <a:rPr lang="en-US" sz="2200" b="0" i="0" dirty="0">
                <a:solidFill>
                  <a:schemeClr val="bg1"/>
                </a:solidFill>
                <a:effectLst/>
                <a:latin typeface="Söhne"/>
              </a:rPr>
              <a:t>Detailed analysis of achieved targets, providing a clear understanding of the alignment between set goals and actual performance in cross-selling.</a:t>
            </a:r>
          </a:p>
          <a:p>
            <a:pPr algn="just">
              <a:buFont typeface="+mj-lt"/>
              <a:buAutoNum type="arabicPeriod"/>
            </a:pPr>
            <a:r>
              <a:rPr lang="en-US" sz="2200" b="1" i="0" dirty="0">
                <a:solidFill>
                  <a:schemeClr val="bg1"/>
                </a:solidFill>
                <a:effectLst/>
                <a:latin typeface="Söhne"/>
              </a:rPr>
              <a:t>Invoice Collection Efficiency:</a:t>
            </a:r>
            <a:endParaRPr lang="en-US" sz="2200" b="0" i="0" dirty="0">
              <a:solidFill>
                <a:schemeClr val="bg1"/>
              </a:solidFill>
              <a:effectLst/>
              <a:latin typeface="Söhne"/>
            </a:endParaRPr>
          </a:p>
          <a:p>
            <a:pPr marL="742950" lvl="1" indent="-285750" algn="just">
              <a:buFont typeface="+mj-lt"/>
              <a:buAutoNum type="arabicPeriod"/>
            </a:pPr>
            <a:r>
              <a:rPr lang="en-US" sz="2200" b="0" i="0" dirty="0">
                <a:solidFill>
                  <a:schemeClr val="bg1"/>
                </a:solidFill>
                <a:effectLst/>
                <a:latin typeface="Söhne"/>
              </a:rPr>
              <a:t>Insights into the efficiency of the invoice collection process, highlighting success rates and areas for improvement to maintain financial stability and client satisfaction.</a:t>
            </a:r>
          </a:p>
        </p:txBody>
      </p:sp>
    </p:spTree>
    <p:extLst>
      <p:ext uri="{BB962C8B-B14F-4D97-AF65-F5344CB8AC3E}">
        <p14:creationId xmlns:p14="http://schemas.microsoft.com/office/powerpoint/2010/main" val="2011919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CC2C11E6-219E-704D-F66C-F8A3299C8510}"/>
              </a:ext>
            </a:extLst>
          </p:cNvPr>
          <p:cNvSpPr>
            <a:spLocks noGrp="1"/>
          </p:cNvSpPr>
          <p:nvPr>
            <p:ph type="ftr" sz="quarter" idx="3"/>
          </p:nvPr>
        </p:nvSpPr>
        <p:spPr/>
        <p:txBody>
          <a:bodyPr/>
          <a:lstStyle/>
          <a:p>
            <a:r>
              <a:rPr lang="en-US"/>
              <a:t>PRESENTATION TITLE</a:t>
            </a:r>
            <a:endParaRPr lang="en-US" dirty="0"/>
          </a:p>
        </p:txBody>
      </p:sp>
      <p:sp>
        <p:nvSpPr>
          <p:cNvPr id="10" name="Slide Number Placeholder 9">
            <a:extLst>
              <a:ext uri="{FF2B5EF4-FFF2-40B4-BE49-F238E27FC236}">
                <a16:creationId xmlns:a16="http://schemas.microsoft.com/office/drawing/2014/main" id="{62A65A64-638F-F2E1-0F35-96BDE41B2B93}"/>
              </a:ext>
            </a:extLst>
          </p:cNvPr>
          <p:cNvSpPr>
            <a:spLocks noGrp="1"/>
          </p:cNvSpPr>
          <p:nvPr>
            <p:ph type="sldNum" sz="quarter" idx="4"/>
          </p:nvPr>
        </p:nvSpPr>
        <p:spPr/>
        <p:txBody>
          <a:bodyPr/>
          <a:lstStyle/>
          <a:p>
            <a:pPr>
              <a:defRPr/>
            </a:pPr>
            <a:fld id="{8D1FC6F8-0BCD-47E9-9C64-690771D9C143}" type="slidenum">
              <a:rPr lang="en-US" smtClean="0"/>
              <a:pPr>
                <a:defRPr/>
              </a:pPr>
              <a:t>11</a:t>
            </a:fld>
            <a:endParaRPr lang="en-US" dirty="0"/>
          </a:p>
        </p:txBody>
      </p:sp>
      <p:sp>
        <p:nvSpPr>
          <p:cNvPr id="11" name="Date Placeholder 10">
            <a:extLst>
              <a:ext uri="{FF2B5EF4-FFF2-40B4-BE49-F238E27FC236}">
                <a16:creationId xmlns:a16="http://schemas.microsoft.com/office/drawing/2014/main" id="{8695670E-5BAB-F8B7-9DAA-7EB23147569C}"/>
              </a:ext>
            </a:extLst>
          </p:cNvPr>
          <p:cNvSpPr>
            <a:spLocks noGrp="1"/>
          </p:cNvSpPr>
          <p:nvPr>
            <p:ph type="dt" sz="half" idx="2"/>
          </p:nvPr>
        </p:nvSpPr>
        <p:spPr/>
        <p:txBody>
          <a:bodyPr/>
          <a:lstStyle/>
          <a:p>
            <a:pPr>
              <a:defRPr/>
            </a:pPr>
            <a:r>
              <a:rPr lang="en-US" cap="all"/>
              <a:t>May 21, 20XX</a:t>
            </a:r>
            <a:endParaRPr lang="en-US" cap="all" dirty="0"/>
          </a:p>
        </p:txBody>
      </p:sp>
      <p:sp>
        <p:nvSpPr>
          <p:cNvPr id="15" name="TextBox 14">
            <a:extLst>
              <a:ext uri="{FF2B5EF4-FFF2-40B4-BE49-F238E27FC236}">
                <a16:creationId xmlns:a16="http://schemas.microsoft.com/office/drawing/2014/main" id="{E5D06D61-BB4F-9457-3675-2D34B3E98E17}"/>
              </a:ext>
            </a:extLst>
          </p:cNvPr>
          <p:cNvSpPr txBox="1"/>
          <p:nvPr/>
        </p:nvSpPr>
        <p:spPr>
          <a:xfrm>
            <a:off x="632178" y="205489"/>
            <a:ext cx="10137422" cy="4154984"/>
          </a:xfrm>
          <a:prstGeom prst="rect">
            <a:avLst/>
          </a:prstGeom>
          <a:noFill/>
        </p:spPr>
        <p:txBody>
          <a:bodyPr wrap="square">
            <a:spAutoFit/>
          </a:bodyPr>
          <a:lstStyle/>
          <a:p>
            <a:pPr algn="just">
              <a:buFont typeface="+mj-lt"/>
              <a:buAutoNum type="arabicPeriod"/>
            </a:pPr>
            <a:r>
              <a:rPr lang="en-US" sz="2200" b="1" i="0" dirty="0">
                <a:solidFill>
                  <a:schemeClr val="bg1"/>
                </a:solidFill>
                <a:effectLst/>
                <a:latin typeface="Söhne"/>
              </a:rPr>
              <a:t>Account Executive Metrics:</a:t>
            </a:r>
            <a:endParaRPr lang="en-US" sz="2200" b="0" i="0" dirty="0">
              <a:solidFill>
                <a:schemeClr val="bg1"/>
              </a:solidFill>
              <a:effectLst/>
              <a:latin typeface="Söhne"/>
            </a:endParaRPr>
          </a:p>
          <a:p>
            <a:pPr marL="742950" lvl="1" indent="-285750" algn="just">
              <a:buFont typeface="+mj-lt"/>
              <a:buAutoNum type="arabicPeriod"/>
            </a:pPr>
            <a:r>
              <a:rPr lang="en-US" sz="2200" b="0" i="0" dirty="0">
                <a:solidFill>
                  <a:schemeClr val="bg1"/>
                </a:solidFill>
                <a:effectLst/>
                <a:latin typeface="Söhne"/>
              </a:rPr>
              <a:t>Evaluation of account executive performance based on the number of conducted meetings, serving as a key indicator of proactive client engagement and overall sales team effectiveness.</a:t>
            </a:r>
          </a:p>
          <a:p>
            <a:pPr algn="just">
              <a:buFont typeface="+mj-lt"/>
              <a:buAutoNum type="arabicPeriod"/>
            </a:pPr>
            <a:r>
              <a:rPr lang="en-US" sz="2200" b="1" i="0" dirty="0">
                <a:solidFill>
                  <a:schemeClr val="bg1"/>
                </a:solidFill>
                <a:effectLst/>
                <a:latin typeface="Söhne"/>
              </a:rPr>
              <a:t>Income Class Segmentation:</a:t>
            </a:r>
            <a:endParaRPr lang="en-US" sz="2200" b="0" i="0" dirty="0">
              <a:solidFill>
                <a:schemeClr val="bg1"/>
              </a:solidFill>
              <a:effectLst/>
              <a:latin typeface="Söhne"/>
            </a:endParaRPr>
          </a:p>
          <a:p>
            <a:pPr marL="742950" lvl="1" indent="-285750" algn="just">
              <a:buFont typeface="+mj-lt"/>
              <a:buAutoNum type="arabicPeriod"/>
            </a:pPr>
            <a:r>
              <a:rPr lang="en-US" sz="2200" b="0" i="0" dirty="0">
                <a:solidFill>
                  <a:schemeClr val="bg1"/>
                </a:solidFill>
                <a:effectLst/>
                <a:latin typeface="Söhne"/>
              </a:rPr>
              <a:t>Breakdown of meetings by account executives according to income classes, providing insights into engagement levels across different client segments for targeted strategies.</a:t>
            </a:r>
          </a:p>
          <a:p>
            <a:pPr algn="just">
              <a:buFont typeface="+mj-lt"/>
              <a:buAutoNum type="arabicPeriod"/>
            </a:pPr>
            <a:r>
              <a:rPr lang="en-US" sz="2200" b="1" i="0" dirty="0">
                <a:solidFill>
                  <a:schemeClr val="bg1"/>
                </a:solidFill>
                <a:effectLst/>
                <a:latin typeface="Söhne"/>
              </a:rPr>
              <a:t>Product Distribution Analysis:</a:t>
            </a:r>
            <a:endParaRPr lang="en-US" sz="2200" b="0" i="0" dirty="0">
              <a:solidFill>
                <a:schemeClr val="bg1"/>
              </a:solidFill>
              <a:effectLst/>
              <a:latin typeface="Söhne"/>
            </a:endParaRPr>
          </a:p>
          <a:p>
            <a:pPr marL="742950" lvl="1" indent="-285750" algn="just">
              <a:buFont typeface="+mj-lt"/>
              <a:buAutoNum type="arabicPeriod"/>
            </a:pPr>
            <a:r>
              <a:rPr lang="en-US" sz="2200" b="0" i="0" dirty="0">
                <a:solidFill>
                  <a:schemeClr val="bg1"/>
                </a:solidFill>
                <a:effectLst/>
                <a:latin typeface="Söhne"/>
              </a:rPr>
              <a:t>In-depth analysis of product distribution, illustrating the correlation between employee efforts and the types of insurance products sold to align offerings with client needs.</a:t>
            </a:r>
          </a:p>
        </p:txBody>
      </p:sp>
    </p:spTree>
    <p:extLst>
      <p:ext uri="{BB962C8B-B14F-4D97-AF65-F5344CB8AC3E}">
        <p14:creationId xmlns:p14="http://schemas.microsoft.com/office/powerpoint/2010/main" val="3782443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CC2C11E6-219E-704D-F66C-F8A3299C8510}"/>
              </a:ext>
            </a:extLst>
          </p:cNvPr>
          <p:cNvSpPr>
            <a:spLocks noGrp="1"/>
          </p:cNvSpPr>
          <p:nvPr>
            <p:ph type="ftr" sz="quarter" idx="3"/>
          </p:nvPr>
        </p:nvSpPr>
        <p:spPr/>
        <p:txBody>
          <a:bodyPr/>
          <a:lstStyle/>
          <a:p>
            <a:r>
              <a:rPr lang="en-US"/>
              <a:t>PRESENTATION TITLE</a:t>
            </a:r>
            <a:endParaRPr lang="en-US" dirty="0"/>
          </a:p>
        </p:txBody>
      </p:sp>
      <p:sp>
        <p:nvSpPr>
          <p:cNvPr id="10" name="Slide Number Placeholder 9">
            <a:extLst>
              <a:ext uri="{FF2B5EF4-FFF2-40B4-BE49-F238E27FC236}">
                <a16:creationId xmlns:a16="http://schemas.microsoft.com/office/drawing/2014/main" id="{62A65A64-638F-F2E1-0F35-96BDE41B2B93}"/>
              </a:ext>
            </a:extLst>
          </p:cNvPr>
          <p:cNvSpPr>
            <a:spLocks noGrp="1"/>
          </p:cNvSpPr>
          <p:nvPr>
            <p:ph type="sldNum" sz="quarter" idx="4"/>
          </p:nvPr>
        </p:nvSpPr>
        <p:spPr/>
        <p:txBody>
          <a:bodyPr/>
          <a:lstStyle/>
          <a:p>
            <a:pPr>
              <a:defRPr/>
            </a:pPr>
            <a:fld id="{8D1FC6F8-0BCD-47E9-9C64-690771D9C143}" type="slidenum">
              <a:rPr lang="en-US" smtClean="0"/>
              <a:pPr>
                <a:defRPr/>
              </a:pPr>
              <a:t>12</a:t>
            </a:fld>
            <a:endParaRPr lang="en-US" dirty="0"/>
          </a:p>
        </p:txBody>
      </p:sp>
      <p:sp>
        <p:nvSpPr>
          <p:cNvPr id="11" name="Date Placeholder 10">
            <a:extLst>
              <a:ext uri="{FF2B5EF4-FFF2-40B4-BE49-F238E27FC236}">
                <a16:creationId xmlns:a16="http://schemas.microsoft.com/office/drawing/2014/main" id="{8695670E-5BAB-F8B7-9DAA-7EB23147569C}"/>
              </a:ext>
            </a:extLst>
          </p:cNvPr>
          <p:cNvSpPr>
            <a:spLocks noGrp="1"/>
          </p:cNvSpPr>
          <p:nvPr>
            <p:ph type="dt" sz="half" idx="2"/>
          </p:nvPr>
        </p:nvSpPr>
        <p:spPr/>
        <p:txBody>
          <a:bodyPr/>
          <a:lstStyle/>
          <a:p>
            <a:pPr>
              <a:defRPr/>
            </a:pPr>
            <a:r>
              <a:rPr lang="en-US" cap="all"/>
              <a:t>May 21, 20XX</a:t>
            </a:r>
            <a:endParaRPr lang="en-US" cap="all" dirty="0"/>
          </a:p>
        </p:txBody>
      </p:sp>
      <p:sp>
        <p:nvSpPr>
          <p:cNvPr id="15" name="TextBox 14">
            <a:extLst>
              <a:ext uri="{FF2B5EF4-FFF2-40B4-BE49-F238E27FC236}">
                <a16:creationId xmlns:a16="http://schemas.microsoft.com/office/drawing/2014/main" id="{E5D06D61-BB4F-9457-3675-2D34B3E98E17}"/>
              </a:ext>
            </a:extLst>
          </p:cNvPr>
          <p:cNvSpPr txBox="1"/>
          <p:nvPr/>
        </p:nvSpPr>
        <p:spPr>
          <a:xfrm>
            <a:off x="632178" y="205489"/>
            <a:ext cx="9527822" cy="4154984"/>
          </a:xfrm>
          <a:prstGeom prst="rect">
            <a:avLst/>
          </a:prstGeom>
          <a:noFill/>
        </p:spPr>
        <p:txBody>
          <a:bodyPr wrap="square">
            <a:spAutoFit/>
          </a:bodyPr>
          <a:lstStyle/>
          <a:p>
            <a:pPr algn="just">
              <a:buFont typeface="+mj-lt"/>
              <a:buAutoNum type="arabicPeriod"/>
            </a:pPr>
            <a:r>
              <a:rPr lang="en-US" sz="2200" b="1" i="0" dirty="0">
                <a:solidFill>
                  <a:schemeClr val="bg1"/>
                </a:solidFill>
                <a:effectLst/>
                <a:latin typeface="Söhne"/>
              </a:rPr>
              <a:t>Opportunity Landscape:</a:t>
            </a:r>
            <a:endParaRPr lang="en-US" sz="2200" b="0" i="0" dirty="0">
              <a:solidFill>
                <a:schemeClr val="bg1"/>
              </a:solidFill>
              <a:effectLst/>
              <a:latin typeface="Söhne"/>
            </a:endParaRPr>
          </a:p>
          <a:p>
            <a:pPr marL="742950" lvl="1" indent="-285750" algn="just">
              <a:buFont typeface="+mj-lt"/>
              <a:buAutoNum type="arabicPeriod"/>
            </a:pPr>
            <a:r>
              <a:rPr lang="en-US" sz="2200" b="0" i="0" dirty="0">
                <a:solidFill>
                  <a:schemeClr val="bg1"/>
                </a:solidFill>
                <a:effectLst/>
                <a:latin typeface="Söhne"/>
              </a:rPr>
              <a:t>Overview of open opportunities, indicating areas for future growth and potential untapped areas that require strategic attention.</a:t>
            </a:r>
          </a:p>
          <a:p>
            <a:pPr algn="just">
              <a:buFont typeface="+mj-lt"/>
              <a:buAutoNum type="arabicPeriod"/>
            </a:pPr>
            <a:r>
              <a:rPr lang="en-US" sz="2200" b="1" i="0" dirty="0">
                <a:solidFill>
                  <a:schemeClr val="bg1"/>
                </a:solidFill>
                <a:effectLst/>
                <a:latin typeface="Söhne"/>
              </a:rPr>
              <a:t>Total Opportunities Assessment:</a:t>
            </a:r>
            <a:endParaRPr lang="en-US" sz="2200" b="0" i="0" dirty="0">
              <a:solidFill>
                <a:schemeClr val="bg1"/>
              </a:solidFill>
              <a:effectLst/>
              <a:latin typeface="Söhne"/>
            </a:endParaRPr>
          </a:p>
          <a:p>
            <a:pPr marL="742950" lvl="1" indent="-285750" algn="just">
              <a:buFont typeface="+mj-lt"/>
              <a:buAutoNum type="arabicPeriod"/>
            </a:pPr>
            <a:r>
              <a:rPr lang="en-US" sz="2200" b="0" i="0" dirty="0">
                <a:solidFill>
                  <a:schemeClr val="bg1"/>
                </a:solidFill>
                <a:effectLst/>
                <a:latin typeface="Söhne"/>
              </a:rPr>
              <a:t>Holistic view of the organization's sales landscape, encompassing both open and closed opportunities, contributing to an assessment of the overall health of the sales pipeline.</a:t>
            </a:r>
          </a:p>
          <a:p>
            <a:pPr algn="just">
              <a:buFont typeface="+mj-lt"/>
              <a:buAutoNum type="arabicPeriod"/>
            </a:pPr>
            <a:r>
              <a:rPr lang="en-US" sz="2200" b="1" i="0" dirty="0">
                <a:solidFill>
                  <a:schemeClr val="bg1"/>
                </a:solidFill>
                <a:effectLst/>
                <a:latin typeface="Söhne"/>
              </a:rPr>
              <a:t>Top 4 Opportunities Revenue Breakdown:</a:t>
            </a:r>
            <a:endParaRPr lang="en-US" sz="2200" b="0" i="0" dirty="0">
              <a:solidFill>
                <a:schemeClr val="bg1"/>
              </a:solidFill>
              <a:effectLst/>
              <a:latin typeface="Söhne"/>
            </a:endParaRPr>
          </a:p>
          <a:p>
            <a:pPr marL="742950" lvl="1" indent="-285750" algn="just">
              <a:buFont typeface="+mj-lt"/>
              <a:buAutoNum type="arabicPeriod"/>
            </a:pPr>
            <a:r>
              <a:rPr lang="en-US" sz="2200" b="0" i="0" dirty="0">
                <a:solidFill>
                  <a:schemeClr val="bg1"/>
                </a:solidFill>
                <a:effectLst/>
                <a:latin typeface="Söhne"/>
              </a:rPr>
              <a:t>Elaboration on the revenue generated from the top four opportunities, enabling a focused understanding of high-impact deals and identification of areas for further growth.</a:t>
            </a:r>
          </a:p>
          <a:p>
            <a:pPr marL="742950" lvl="1" indent="-285750" algn="just">
              <a:buFont typeface="+mj-lt"/>
              <a:buAutoNum type="arabicPeriod"/>
            </a:pPr>
            <a:endParaRPr lang="en-US" sz="2200" b="0" i="0" dirty="0">
              <a:solidFill>
                <a:schemeClr val="bg1"/>
              </a:solidFill>
              <a:effectLst/>
              <a:latin typeface="Söhne"/>
            </a:endParaRPr>
          </a:p>
        </p:txBody>
      </p:sp>
    </p:spTree>
    <p:extLst>
      <p:ext uri="{BB962C8B-B14F-4D97-AF65-F5344CB8AC3E}">
        <p14:creationId xmlns:p14="http://schemas.microsoft.com/office/powerpoint/2010/main" val="1224348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EF1D37D-7D53-43D9-B054-3B3A36C7C4FF}"/>
              </a:ext>
            </a:extLst>
          </p:cNvPr>
          <p:cNvSpPr>
            <a:spLocks noGrp="1"/>
          </p:cNvSpPr>
          <p:nvPr>
            <p:ph type="title"/>
          </p:nvPr>
        </p:nvSpPr>
        <p:spPr>
          <a:xfrm>
            <a:off x="1026850" y="563671"/>
            <a:ext cx="4989629" cy="2387771"/>
          </a:xfrm>
        </p:spPr>
        <p:txBody>
          <a:bodyPr/>
          <a:lstStyle/>
          <a:p>
            <a:r>
              <a:rPr lang="en-US" dirty="0"/>
              <a:t>Thank you </a:t>
            </a:r>
          </a:p>
        </p:txBody>
      </p:sp>
      <p:sp>
        <p:nvSpPr>
          <p:cNvPr id="21" name="Footer Placeholder 20">
            <a:extLst>
              <a:ext uri="{FF2B5EF4-FFF2-40B4-BE49-F238E27FC236}">
                <a16:creationId xmlns:a16="http://schemas.microsoft.com/office/drawing/2014/main" id="{3C259BDD-35DF-471C-9AF0-858004861761}"/>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22" name="Slide Number Placeholder 21">
            <a:extLst>
              <a:ext uri="{FF2B5EF4-FFF2-40B4-BE49-F238E27FC236}">
                <a16:creationId xmlns:a16="http://schemas.microsoft.com/office/drawing/2014/main" id="{D185F1A6-517F-4333-A04B-A1833CCBA40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13</a:t>
            </a:fld>
            <a:endParaRPr lang="en-US" dirty="0"/>
          </a:p>
        </p:txBody>
      </p:sp>
      <p:sp>
        <p:nvSpPr>
          <p:cNvPr id="14" name="Date Placeholder 13">
            <a:extLst>
              <a:ext uri="{FF2B5EF4-FFF2-40B4-BE49-F238E27FC236}">
                <a16:creationId xmlns:a16="http://schemas.microsoft.com/office/drawing/2014/main" id="{A6332EFB-A5F4-469F-9C70-AB8197068B1A}"/>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2806944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1021623" y="2210810"/>
            <a:ext cx="4579970" cy="538038"/>
          </a:xfrm>
        </p:spPr>
        <p:txBody>
          <a:bodyPr/>
          <a:lstStyle/>
          <a:p>
            <a:r>
              <a:rPr lang="en-US" dirty="0"/>
              <a:t>About Us</a:t>
            </a:r>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451557" y="2747550"/>
            <a:ext cx="6987822" cy="3133961"/>
          </a:xfrm>
        </p:spPr>
        <p:txBody>
          <a:bodyPr/>
          <a:lstStyle/>
          <a:p>
            <a:r>
              <a:rPr lang="en-US" b="0" i="0" dirty="0">
                <a:solidFill>
                  <a:srgbClr val="ECECF1"/>
                </a:solidFill>
                <a:effectLst/>
                <a:latin typeface="Söhne"/>
              </a:rPr>
              <a:t>The insurance report provides a comprehensive overview of key performance indicators related to cross-sell,renewell,new, achievements, target attainment, invoice collection, and the activities of account executives categorized by income class. It includes a breakdown of product distribution based on employees' names and tracks the number of meetings conducted. The report also highlights open opportunities, total opportunities, and revenue generated from the top four opportunities. This data offers valuable insights into the company's sales and revenue performance, allowing for strategic analysis and decision-making.</a:t>
            </a:r>
            <a:endParaRPr lang="en-US" dirty="0"/>
          </a:p>
        </p:txBody>
      </p:sp>
      <p:pic>
        <p:nvPicPr>
          <p:cNvPr id="116" name="Picture Placeholder 115" descr="A group of people in a room">
            <a:extLst>
              <a:ext uri="{FF2B5EF4-FFF2-40B4-BE49-F238E27FC236}">
                <a16:creationId xmlns:a16="http://schemas.microsoft.com/office/drawing/2014/main" id="{2F0ECB9B-426D-40BC-918A-2C82968A05C8}"/>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7663453" y="1433033"/>
            <a:ext cx="3527091" cy="3463540"/>
          </a:xfrm>
        </p:spPr>
      </p:pic>
      <p:sp>
        <p:nvSpPr>
          <p:cNvPr id="10" name="Footer Placeholder 9">
            <a:extLst>
              <a:ext uri="{FF2B5EF4-FFF2-40B4-BE49-F238E27FC236}">
                <a16:creationId xmlns:a16="http://schemas.microsoft.com/office/drawing/2014/main" id="{B2981E3D-54C8-4A85-9DAB-CE41C50EA30D}"/>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11" name="Slide Number Placeholder 10">
            <a:extLst>
              <a:ext uri="{FF2B5EF4-FFF2-40B4-BE49-F238E27FC236}">
                <a16:creationId xmlns:a16="http://schemas.microsoft.com/office/drawing/2014/main" id="{122A69A8-1CA3-486A-A675-DB22FF0D4A7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a:t>
            </a:fld>
            <a:endParaRPr lang="en-US" dirty="0"/>
          </a:p>
        </p:txBody>
      </p:sp>
      <p:sp>
        <p:nvSpPr>
          <p:cNvPr id="35" name="Date Placeholder 34">
            <a:extLst>
              <a:ext uri="{FF2B5EF4-FFF2-40B4-BE49-F238E27FC236}">
                <a16:creationId xmlns:a16="http://schemas.microsoft.com/office/drawing/2014/main" id="{3802946B-CCE3-410C-94E7-47B2DFBB5F71}"/>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2184235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4187069" y="695093"/>
            <a:ext cx="4919354" cy="667498"/>
          </a:xfrm>
        </p:spPr>
        <p:txBody>
          <a:bodyPr/>
          <a:lstStyle/>
          <a:p>
            <a:r>
              <a:rPr lang="en-US" dirty="0"/>
              <a:t>contents</a:t>
            </a:r>
          </a:p>
        </p:txBody>
      </p:sp>
      <p:sp>
        <p:nvSpPr>
          <p:cNvPr id="41" name="Text Placeholder 40">
            <a:extLst>
              <a:ext uri="{FF2B5EF4-FFF2-40B4-BE49-F238E27FC236}">
                <a16:creationId xmlns:a16="http://schemas.microsoft.com/office/drawing/2014/main" id="{13DF91CF-444A-4959-91C5-62172E643BD0}"/>
              </a:ext>
            </a:extLst>
          </p:cNvPr>
          <p:cNvSpPr>
            <a:spLocks noGrp="1"/>
          </p:cNvSpPr>
          <p:nvPr>
            <p:ph type="body" sz="quarter" idx="22"/>
          </p:nvPr>
        </p:nvSpPr>
        <p:spPr>
          <a:xfrm>
            <a:off x="4199594" y="1873815"/>
            <a:ext cx="2556579" cy="365125"/>
          </a:xfrm>
        </p:spPr>
        <p:txBody>
          <a:bodyPr/>
          <a:lstStyle/>
          <a:p>
            <a:r>
              <a:rPr lang="en-US" dirty="0"/>
              <a:t>KPI</a:t>
            </a:r>
          </a:p>
        </p:txBody>
      </p:sp>
      <p:sp>
        <p:nvSpPr>
          <p:cNvPr id="42" name="Text Placeholder 41">
            <a:extLst>
              <a:ext uri="{FF2B5EF4-FFF2-40B4-BE49-F238E27FC236}">
                <a16:creationId xmlns:a16="http://schemas.microsoft.com/office/drawing/2014/main" id="{933753EF-34D5-413D-B330-9D63C1E264BB}"/>
              </a:ext>
            </a:extLst>
          </p:cNvPr>
          <p:cNvSpPr>
            <a:spLocks noGrp="1"/>
          </p:cNvSpPr>
          <p:nvPr>
            <p:ph type="body" sz="quarter" idx="15"/>
          </p:nvPr>
        </p:nvSpPr>
        <p:spPr>
          <a:xfrm>
            <a:off x="4199595" y="2178443"/>
            <a:ext cx="2556579" cy="1755205"/>
          </a:xfrm>
        </p:spPr>
        <p:txBody>
          <a:bodyPr/>
          <a:lstStyle/>
          <a:p>
            <a:r>
              <a:rPr lang="en-US" b="0" i="0" dirty="0">
                <a:solidFill>
                  <a:srgbClr val="ECECF1"/>
                </a:solidFill>
                <a:effectLst/>
                <a:latin typeface="Söhne"/>
              </a:rPr>
              <a:t>Clearly defined and specific to a particular aspect of the Insurance report.</a:t>
            </a:r>
          </a:p>
          <a:p>
            <a:r>
              <a:rPr lang="en-US" b="0" i="0" dirty="0">
                <a:solidFill>
                  <a:srgbClr val="ECECF1"/>
                </a:solidFill>
                <a:effectLst/>
                <a:latin typeface="Söhne"/>
              </a:rPr>
              <a:t>Answers the question: What needs to be accomplished?</a:t>
            </a:r>
          </a:p>
          <a:p>
            <a:endParaRPr lang="en-US" dirty="0"/>
          </a:p>
        </p:txBody>
      </p:sp>
      <p:sp>
        <p:nvSpPr>
          <p:cNvPr id="13" name="Text Placeholder 12">
            <a:extLst>
              <a:ext uri="{FF2B5EF4-FFF2-40B4-BE49-F238E27FC236}">
                <a16:creationId xmlns:a16="http://schemas.microsoft.com/office/drawing/2014/main" id="{DE843243-D5AF-4FB8-A0B6-47BAF2CEE0EC}"/>
              </a:ext>
            </a:extLst>
          </p:cNvPr>
          <p:cNvSpPr>
            <a:spLocks noGrp="1"/>
          </p:cNvSpPr>
          <p:nvPr>
            <p:ph type="body" sz="quarter" idx="12"/>
          </p:nvPr>
        </p:nvSpPr>
        <p:spPr>
          <a:xfrm>
            <a:off x="7538997" y="1873815"/>
            <a:ext cx="2556578" cy="365125"/>
          </a:xfrm>
        </p:spPr>
        <p:txBody>
          <a:bodyPr/>
          <a:lstStyle/>
          <a:p>
            <a:r>
              <a:rPr lang="en-US" dirty="0"/>
              <a:t>DASHBOARD</a:t>
            </a:r>
          </a:p>
        </p:txBody>
      </p:sp>
      <p:sp>
        <p:nvSpPr>
          <p:cNvPr id="14" name="Text Placeholder 13">
            <a:extLst>
              <a:ext uri="{FF2B5EF4-FFF2-40B4-BE49-F238E27FC236}">
                <a16:creationId xmlns:a16="http://schemas.microsoft.com/office/drawing/2014/main" id="{D656B4F7-80AA-4955-8984-D9DA3B536EBF}"/>
              </a:ext>
            </a:extLst>
          </p:cNvPr>
          <p:cNvSpPr>
            <a:spLocks noGrp="1"/>
          </p:cNvSpPr>
          <p:nvPr>
            <p:ph type="body" sz="quarter" idx="13"/>
          </p:nvPr>
        </p:nvSpPr>
        <p:spPr>
          <a:xfrm>
            <a:off x="7538997" y="2178444"/>
            <a:ext cx="2556578" cy="1291081"/>
          </a:xfrm>
        </p:spPr>
        <p:txBody>
          <a:bodyPr/>
          <a:lstStyle/>
          <a:p>
            <a:r>
              <a:rPr lang="en-US" dirty="0"/>
              <a:t>EXCEL DASHBOARD</a:t>
            </a:r>
          </a:p>
          <a:p>
            <a:r>
              <a:rPr lang="en-US" dirty="0"/>
              <a:t>TABLEAUE DASHBOARD</a:t>
            </a:r>
          </a:p>
          <a:p>
            <a:r>
              <a:rPr lang="en-US" dirty="0"/>
              <a:t>POWER BI DASHBOARD</a:t>
            </a:r>
          </a:p>
          <a:p>
            <a:endParaRPr lang="en-US" dirty="0"/>
          </a:p>
        </p:txBody>
      </p:sp>
      <p:sp>
        <p:nvSpPr>
          <p:cNvPr id="45" name="Text Placeholder 44">
            <a:extLst>
              <a:ext uri="{FF2B5EF4-FFF2-40B4-BE49-F238E27FC236}">
                <a16:creationId xmlns:a16="http://schemas.microsoft.com/office/drawing/2014/main" id="{23B5DB8F-544D-4B8A-98F5-10157CB5781F}"/>
              </a:ext>
            </a:extLst>
          </p:cNvPr>
          <p:cNvSpPr>
            <a:spLocks noGrp="1"/>
          </p:cNvSpPr>
          <p:nvPr>
            <p:ph type="body" sz="quarter" idx="24"/>
          </p:nvPr>
        </p:nvSpPr>
        <p:spPr>
          <a:xfrm>
            <a:off x="4199595" y="4071261"/>
            <a:ext cx="2556577" cy="365125"/>
          </a:xfrm>
        </p:spPr>
        <p:txBody>
          <a:bodyPr/>
          <a:lstStyle/>
          <a:p>
            <a:r>
              <a:rPr lang="en-US" dirty="0"/>
              <a:t>SQL</a:t>
            </a:r>
          </a:p>
        </p:txBody>
      </p:sp>
      <p:sp>
        <p:nvSpPr>
          <p:cNvPr id="71" name="Text Placeholder 70">
            <a:extLst>
              <a:ext uri="{FF2B5EF4-FFF2-40B4-BE49-F238E27FC236}">
                <a16:creationId xmlns:a16="http://schemas.microsoft.com/office/drawing/2014/main" id="{6DC1492D-B4FC-4834-8463-9F39FDB78181}"/>
              </a:ext>
            </a:extLst>
          </p:cNvPr>
          <p:cNvSpPr>
            <a:spLocks noGrp="1"/>
          </p:cNvSpPr>
          <p:nvPr>
            <p:ph type="body" sz="quarter" idx="19"/>
          </p:nvPr>
        </p:nvSpPr>
        <p:spPr>
          <a:xfrm>
            <a:off x="4199596" y="4383943"/>
            <a:ext cx="2556577" cy="1328236"/>
          </a:xfrm>
        </p:spPr>
        <p:txBody>
          <a:bodyPr/>
          <a:lstStyle/>
          <a:p>
            <a:r>
              <a:rPr lang="en-US" dirty="0"/>
              <a:t>SQL queries</a:t>
            </a:r>
          </a:p>
        </p:txBody>
      </p:sp>
      <p:sp>
        <p:nvSpPr>
          <p:cNvPr id="43" name="Text Placeholder 42">
            <a:extLst>
              <a:ext uri="{FF2B5EF4-FFF2-40B4-BE49-F238E27FC236}">
                <a16:creationId xmlns:a16="http://schemas.microsoft.com/office/drawing/2014/main" id="{F1C997B7-3BCB-422D-B850-6AD06C8FB9D1}"/>
              </a:ext>
            </a:extLst>
          </p:cNvPr>
          <p:cNvSpPr>
            <a:spLocks noGrp="1"/>
          </p:cNvSpPr>
          <p:nvPr>
            <p:ph type="body" sz="quarter" idx="23"/>
          </p:nvPr>
        </p:nvSpPr>
        <p:spPr>
          <a:xfrm>
            <a:off x="7538997" y="4071261"/>
            <a:ext cx="2556578" cy="365125"/>
          </a:xfrm>
        </p:spPr>
        <p:txBody>
          <a:bodyPr/>
          <a:lstStyle/>
          <a:p>
            <a:r>
              <a:rPr lang="en-US" dirty="0"/>
              <a:t>PROJECT OVERVIEW</a:t>
            </a:r>
          </a:p>
        </p:txBody>
      </p:sp>
      <p:sp>
        <p:nvSpPr>
          <p:cNvPr id="58" name="Text Placeholder 57">
            <a:extLst>
              <a:ext uri="{FF2B5EF4-FFF2-40B4-BE49-F238E27FC236}">
                <a16:creationId xmlns:a16="http://schemas.microsoft.com/office/drawing/2014/main" id="{82CC08AE-1854-427C-A409-844DADA8D46C}"/>
              </a:ext>
            </a:extLst>
          </p:cNvPr>
          <p:cNvSpPr>
            <a:spLocks noGrp="1"/>
          </p:cNvSpPr>
          <p:nvPr>
            <p:ph type="body" sz="quarter" idx="17"/>
          </p:nvPr>
        </p:nvSpPr>
        <p:spPr>
          <a:xfrm>
            <a:off x="7538997" y="4375890"/>
            <a:ext cx="2556578" cy="1291081"/>
          </a:xfrm>
        </p:spPr>
        <p:txBody>
          <a:bodyPr/>
          <a:lstStyle/>
          <a:p>
            <a:r>
              <a:rPr lang="en-US" dirty="0"/>
              <a:t>Output of the  insurance report</a:t>
            </a:r>
          </a:p>
          <a:p>
            <a:r>
              <a:rPr lang="en-US" dirty="0"/>
              <a:t>analysis</a:t>
            </a:r>
          </a:p>
        </p:txBody>
      </p:sp>
      <p:sp>
        <p:nvSpPr>
          <p:cNvPr id="6" name="Footer Placeholder 5">
            <a:extLst>
              <a:ext uri="{FF2B5EF4-FFF2-40B4-BE49-F238E27FC236}">
                <a16:creationId xmlns:a16="http://schemas.microsoft.com/office/drawing/2014/main" id="{B1F0E6E7-FE9E-4C88-8036-BAF0835CC4D8}"/>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7" name="Slide Number Placeholder 6">
            <a:extLst>
              <a:ext uri="{FF2B5EF4-FFF2-40B4-BE49-F238E27FC236}">
                <a16:creationId xmlns:a16="http://schemas.microsoft.com/office/drawing/2014/main" id="{6944EF00-08F5-4EC2-87BC-9CA90D8251D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3</a:t>
            </a:fld>
            <a:endParaRPr lang="en-US" dirty="0"/>
          </a:p>
        </p:txBody>
      </p:sp>
      <p:sp>
        <p:nvSpPr>
          <p:cNvPr id="76" name="Date Placeholder 75">
            <a:extLst>
              <a:ext uri="{FF2B5EF4-FFF2-40B4-BE49-F238E27FC236}">
                <a16:creationId xmlns:a16="http://schemas.microsoft.com/office/drawing/2014/main" id="{AA6DE5DF-92EA-4EA8-B311-E5E4A8C2A01E}"/>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3109501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522FC7C9-F6CF-6363-822C-7AD91AB62F98}"/>
              </a:ext>
            </a:extLst>
          </p:cNvPr>
          <p:cNvSpPr>
            <a:spLocks noGrp="1"/>
          </p:cNvSpPr>
          <p:nvPr>
            <p:ph type="ftr" sz="quarter" idx="3"/>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E5111308-7ED8-AD58-F100-1972B0690183}"/>
              </a:ext>
            </a:extLst>
          </p:cNvPr>
          <p:cNvSpPr>
            <a:spLocks noGrp="1"/>
          </p:cNvSpPr>
          <p:nvPr>
            <p:ph type="sldNum" sz="quarter" idx="4"/>
          </p:nvPr>
        </p:nvSpPr>
        <p:spPr/>
        <p:txBody>
          <a:bodyPr/>
          <a:lstStyle/>
          <a:p>
            <a:pPr>
              <a:defRPr/>
            </a:pPr>
            <a:fld id="{8D1FC6F8-0BCD-47E9-9C64-690771D9C143}" type="slidenum">
              <a:rPr lang="en-US" smtClean="0"/>
              <a:pPr>
                <a:defRPr/>
              </a:pPr>
              <a:t>4</a:t>
            </a:fld>
            <a:endParaRPr lang="en-US" dirty="0"/>
          </a:p>
        </p:txBody>
      </p:sp>
      <p:sp>
        <p:nvSpPr>
          <p:cNvPr id="9" name="Date Placeholder 8">
            <a:extLst>
              <a:ext uri="{FF2B5EF4-FFF2-40B4-BE49-F238E27FC236}">
                <a16:creationId xmlns:a16="http://schemas.microsoft.com/office/drawing/2014/main" id="{D44E88E2-B1D4-79F3-417C-B11453936FF8}"/>
              </a:ext>
            </a:extLst>
          </p:cNvPr>
          <p:cNvSpPr>
            <a:spLocks noGrp="1"/>
          </p:cNvSpPr>
          <p:nvPr>
            <p:ph type="dt" sz="half" idx="2"/>
          </p:nvPr>
        </p:nvSpPr>
        <p:spPr/>
        <p:txBody>
          <a:bodyPr/>
          <a:lstStyle/>
          <a:p>
            <a:pPr>
              <a:defRPr/>
            </a:pPr>
            <a:r>
              <a:rPr lang="en-US" cap="all"/>
              <a:t>May 21, 20XX</a:t>
            </a:r>
            <a:endParaRPr lang="en-US" cap="all" dirty="0"/>
          </a:p>
        </p:txBody>
      </p:sp>
      <p:sp>
        <p:nvSpPr>
          <p:cNvPr id="11" name="TextBox 10">
            <a:extLst>
              <a:ext uri="{FF2B5EF4-FFF2-40B4-BE49-F238E27FC236}">
                <a16:creationId xmlns:a16="http://schemas.microsoft.com/office/drawing/2014/main" id="{5DAE812A-15C0-16CD-0005-F12BFF811E5D}"/>
              </a:ext>
            </a:extLst>
          </p:cNvPr>
          <p:cNvSpPr txBox="1"/>
          <p:nvPr/>
        </p:nvSpPr>
        <p:spPr>
          <a:xfrm>
            <a:off x="722488" y="151179"/>
            <a:ext cx="9945511" cy="6555641"/>
          </a:xfrm>
          <a:prstGeom prst="rect">
            <a:avLst/>
          </a:prstGeom>
          <a:noFill/>
        </p:spPr>
        <p:txBody>
          <a:bodyPr wrap="square">
            <a:spAutoFit/>
          </a:bodyPr>
          <a:lstStyle/>
          <a:p>
            <a:r>
              <a:rPr lang="en-US" sz="1400" b="1" dirty="0">
                <a:solidFill>
                  <a:schemeClr val="bg1"/>
                </a:solidFill>
              </a:rPr>
              <a:t>Branch Dashboard</a:t>
            </a:r>
            <a:endParaRPr lang="en-US" sz="1400" dirty="0">
              <a:solidFill>
                <a:schemeClr val="bg1"/>
              </a:solidFill>
            </a:endParaRPr>
          </a:p>
          <a:p>
            <a:r>
              <a:rPr lang="en-US" sz="1400" dirty="0">
                <a:solidFill>
                  <a:schemeClr val="bg1"/>
                </a:solidFill>
              </a:rPr>
              <a:t> </a:t>
            </a:r>
          </a:p>
          <a:p>
            <a:pPr lvl="0"/>
            <a:r>
              <a:rPr lang="en-US" sz="1400" dirty="0">
                <a:solidFill>
                  <a:schemeClr val="bg1"/>
                </a:solidFill>
              </a:rPr>
              <a:t>Branch dashboard to discuss New and renewal business number with each branch. This dashboard will be discussed between Corporate team and Individual branch heads.</a:t>
            </a:r>
          </a:p>
          <a:p>
            <a:pPr lvl="1"/>
            <a:r>
              <a:rPr lang="en-US" sz="1400" dirty="0">
                <a:solidFill>
                  <a:schemeClr val="bg1"/>
                </a:solidFill>
              </a:rPr>
              <a:t>Individual performance within the branch:</a:t>
            </a:r>
          </a:p>
          <a:p>
            <a:pPr lvl="1"/>
            <a:endParaRPr lang="en-US" sz="1400" dirty="0">
              <a:solidFill>
                <a:schemeClr val="bg1"/>
              </a:solidFill>
            </a:endParaRPr>
          </a:p>
          <a:p>
            <a:pPr lvl="2"/>
            <a:r>
              <a:rPr lang="en-US" sz="1400" b="1" dirty="0">
                <a:solidFill>
                  <a:schemeClr val="bg1"/>
                </a:solidFill>
              </a:rPr>
              <a:t>Target FY</a:t>
            </a:r>
            <a:r>
              <a:rPr lang="en-US" sz="1400" dirty="0">
                <a:solidFill>
                  <a:schemeClr val="bg1"/>
                </a:solidFill>
              </a:rPr>
              <a:t> from Individual target sheet (New, Cross sell and Renewal) Fields to be referred (Column C, E, F and G)</a:t>
            </a:r>
          </a:p>
          <a:p>
            <a:pPr lvl="2"/>
            <a:r>
              <a:rPr lang="en-US" sz="1400" b="1" dirty="0">
                <a:solidFill>
                  <a:schemeClr val="bg1"/>
                </a:solidFill>
              </a:rPr>
              <a:t>Placed Achievement</a:t>
            </a:r>
            <a:r>
              <a:rPr lang="en-US" sz="1400" dirty="0">
                <a:solidFill>
                  <a:schemeClr val="bg1"/>
                </a:solidFill>
              </a:rPr>
              <a:t> form Brokerage + Fees sheet (New, Cross sell and Renewal) (Brokerage sheet: Column G, J, M, K, L) (Fees Sheet: B, D, E, F, G)</a:t>
            </a:r>
          </a:p>
          <a:p>
            <a:pPr lvl="2"/>
            <a:r>
              <a:rPr lang="en-US" sz="1400" b="1" dirty="0">
                <a:solidFill>
                  <a:schemeClr val="bg1"/>
                </a:solidFill>
              </a:rPr>
              <a:t>Invoiced Achievement</a:t>
            </a:r>
            <a:r>
              <a:rPr lang="en-US" sz="1400" dirty="0">
                <a:solidFill>
                  <a:schemeClr val="bg1"/>
                </a:solidFill>
              </a:rPr>
              <a:t> from Invoice sheet (New, Cross sell and Renewal) Column (B, F, G, J)</a:t>
            </a:r>
          </a:p>
          <a:p>
            <a:pPr lvl="2"/>
            <a:r>
              <a:rPr lang="en-US" sz="1400" b="1" dirty="0">
                <a:solidFill>
                  <a:schemeClr val="bg1"/>
                </a:solidFill>
              </a:rPr>
              <a:t>Percentage of Achievement</a:t>
            </a:r>
            <a:r>
              <a:rPr lang="en-US" sz="1400" dirty="0">
                <a:solidFill>
                  <a:schemeClr val="bg1"/>
                </a:solidFill>
              </a:rPr>
              <a:t> for Placed and Invoice – (Achieved/budget)</a:t>
            </a:r>
          </a:p>
          <a:p>
            <a:pPr lvl="2"/>
            <a:r>
              <a:rPr lang="en-US" sz="1400" b="1" dirty="0">
                <a:solidFill>
                  <a:schemeClr val="bg1"/>
                </a:solidFill>
              </a:rPr>
              <a:t>No of meetings </a:t>
            </a:r>
            <a:r>
              <a:rPr lang="en-US" sz="1400" dirty="0">
                <a:solidFill>
                  <a:schemeClr val="bg1"/>
                </a:solidFill>
              </a:rPr>
              <a:t>for current year – Meeting sheet (A, C, D)</a:t>
            </a:r>
          </a:p>
          <a:p>
            <a:pPr lvl="2"/>
            <a:r>
              <a:rPr lang="en-US" sz="1400" b="1" dirty="0">
                <a:solidFill>
                  <a:schemeClr val="bg1"/>
                </a:solidFill>
              </a:rPr>
              <a:t>Open Oppty</a:t>
            </a:r>
            <a:r>
              <a:rPr lang="en-US" sz="1400" dirty="0">
                <a:solidFill>
                  <a:schemeClr val="bg1"/>
                </a:solidFill>
              </a:rPr>
              <a:t> – Opportunity report (Column: C, E, F, G) (Stage ‘Open’ Column G = Propose Solution &amp; Qualify Opportunity)</a:t>
            </a:r>
          </a:p>
          <a:p>
            <a:pPr lvl="2"/>
            <a:r>
              <a:rPr lang="en-US" sz="1400" b="1" dirty="0">
                <a:solidFill>
                  <a:schemeClr val="bg1"/>
                </a:solidFill>
              </a:rPr>
              <a:t>Closed Won</a:t>
            </a:r>
            <a:r>
              <a:rPr lang="en-US" sz="1400" dirty="0">
                <a:solidFill>
                  <a:schemeClr val="bg1"/>
                </a:solidFill>
              </a:rPr>
              <a:t> – Opportunity report (Column: C, E, F, G) (Stage ‘Won’ Column G = Won)</a:t>
            </a:r>
          </a:p>
          <a:p>
            <a:pPr lvl="2"/>
            <a:r>
              <a:rPr lang="en-US" sz="1400" dirty="0">
                <a:solidFill>
                  <a:schemeClr val="bg1"/>
                </a:solidFill>
              </a:rPr>
              <a:t>Conversion Ratio (Closed Won/Total Opportunity)</a:t>
            </a:r>
          </a:p>
          <a:p>
            <a:pPr lvl="2"/>
            <a:r>
              <a:rPr lang="en-US" sz="1400" dirty="0">
                <a:solidFill>
                  <a:schemeClr val="bg1"/>
                </a:solidFill>
              </a:rPr>
              <a:t>Further drill down to individual level top 10 open oppty and Win </a:t>
            </a:r>
          </a:p>
          <a:p>
            <a:r>
              <a:rPr lang="en-US" sz="1400" dirty="0">
                <a:solidFill>
                  <a:schemeClr val="bg1"/>
                </a:solidFill>
              </a:rPr>
              <a:t> </a:t>
            </a:r>
          </a:p>
          <a:p>
            <a:endParaRPr lang="en-US" sz="1400" dirty="0">
              <a:solidFill>
                <a:schemeClr val="bg1"/>
              </a:solidFill>
            </a:endParaRPr>
          </a:p>
          <a:p>
            <a:r>
              <a:rPr lang="en-US" sz="1400" dirty="0">
                <a:solidFill>
                  <a:schemeClr val="bg1"/>
                </a:solidFill>
              </a:rPr>
              <a:t>KPI List</a:t>
            </a:r>
          </a:p>
          <a:p>
            <a:r>
              <a:rPr lang="en-US" sz="1400" dirty="0">
                <a:solidFill>
                  <a:schemeClr val="bg1"/>
                </a:solidFill>
              </a:rPr>
              <a:t> </a:t>
            </a:r>
          </a:p>
          <a:p>
            <a:r>
              <a:rPr lang="en-US" sz="1400" dirty="0">
                <a:solidFill>
                  <a:schemeClr val="bg1"/>
                </a:solidFill>
              </a:rPr>
              <a:t>1-No of Invoice by Accnt Exec</a:t>
            </a:r>
          </a:p>
          <a:p>
            <a:r>
              <a:rPr lang="en-US" sz="1400" dirty="0">
                <a:solidFill>
                  <a:schemeClr val="bg1"/>
                </a:solidFill>
              </a:rPr>
              <a:t>2-Yearly Meeting Count</a:t>
            </a:r>
          </a:p>
          <a:p>
            <a:r>
              <a:rPr lang="en-US" sz="1400" dirty="0">
                <a:solidFill>
                  <a:schemeClr val="bg1"/>
                </a:solidFill>
              </a:rPr>
              <a:t> </a:t>
            </a:r>
          </a:p>
          <a:p>
            <a:r>
              <a:rPr lang="en-US" sz="1400" dirty="0">
                <a:solidFill>
                  <a:schemeClr val="bg1"/>
                </a:solidFill>
              </a:rPr>
              <a:t>3.1Cross Sell--Target,Achive,new</a:t>
            </a:r>
          </a:p>
          <a:p>
            <a:r>
              <a:rPr lang="en-US" sz="1400" dirty="0">
                <a:solidFill>
                  <a:schemeClr val="bg1"/>
                </a:solidFill>
              </a:rPr>
              <a:t>3.1New-Target,Achive,new</a:t>
            </a:r>
          </a:p>
          <a:p>
            <a:r>
              <a:rPr lang="en-US" sz="1400" dirty="0">
                <a:solidFill>
                  <a:schemeClr val="bg1"/>
                </a:solidFill>
              </a:rPr>
              <a:t>3.1Renewal-Target, Achive,new</a:t>
            </a:r>
          </a:p>
          <a:p>
            <a:r>
              <a:rPr lang="en-US" sz="1400" dirty="0">
                <a:solidFill>
                  <a:schemeClr val="bg1"/>
                </a:solidFill>
              </a:rPr>
              <a:t> </a:t>
            </a:r>
          </a:p>
          <a:p>
            <a:r>
              <a:rPr lang="en-US" sz="1400" dirty="0">
                <a:solidFill>
                  <a:schemeClr val="bg1"/>
                </a:solidFill>
              </a:rPr>
              <a:t>4. Stage Funnel by Revenue</a:t>
            </a:r>
          </a:p>
          <a:p>
            <a:r>
              <a:rPr lang="en-US" sz="1400" dirty="0">
                <a:solidFill>
                  <a:schemeClr val="bg1"/>
                </a:solidFill>
              </a:rPr>
              <a:t>5. No of meeting By Account Exe</a:t>
            </a:r>
          </a:p>
          <a:p>
            <a:r>
              <a:rPr lang="en-US" sz="1400" dirty="0">
                <a:solidFill>
                  <a:schemeClr val="bg1"/>
                </a:solidFill>
              </a:rPr>
              <a:t>6-Top Open Opportunity</a:t>
            </a:r>
            <a:endParaRPr lang="en-IN" sz="1400" dirty="0">
              <a:solidFill>
                <a:schemeClr val="bg1"/>
              </a:solidFill>
              <a:latin typeface="+mj-lt"/>
            </a:endParaRPr>
          </a:p>
        </p:txBody>
      </p:sp>
    </p:spTree>
    <p:extLst>
      <p:ext uri="{BB962C8B-B14F-4D97-AF65-F5344CB8AC3E}">
        <p14:creationId xmlns:p14="http://schemas.microsoft.com/office/powerpoint/2010/main" val="3999666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C02C43D-B410-DCA8-1A7F-168B5312C062}"/>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4C3B8C24-5300-7504-9046-DB6D028A926C}"/>
              </a:ext>
            </a:extLst>
          </p:cNvPr>
          <p:cNvSpPr>
            <a:spLocks noGrp="1"/>
          </p:cNvSpPr>
          <p:nvPr>
            <p:ph type="sldNum" sz="quarter" idx="4"/>
          </p:nvPr>
        </p:nvSpPr>
        <p:spPr/>
        <p:txBody>
          <a:bodyPr/>
          <a:lstStyle/>
          <a:p>
            <a:pPr>
              <a:defRPr/>
            </a:pPr>
            <a:fld id="{8D1FC6F8-0BCD-47E9-9C64-690771D9C143}" type="slidenum">
              <a:rPr lang="en-US" smtClean="0"/>
              <a:pPr>
                <a:defRPr/>
              </a:pPr>
              <a:t>5</a:t>
            </a:fld>
            <a:endParaRPr lang="en-US" dirty="0"/>
          </a:p>
        </p:txBody>
      </p:sp>
      <p:sp>
        <p:nvSpPr>
          <p:cNvPr id="6" name="Date Placeholder 5">
            <a:extLst>
              <a:ext uri="{FF2B5EF4-FFF2-40B4-BE49-F238E27FC236}">
                <a16:creationId xmlns:a16="http://schemas.microsoft.com/office/drawing/2014/main" id="{09B00930-F4DE-B531-2B70-C3A97595EFA7}"/>
              </a:ext>
            </a:extLst>
          </p:cNvPr>
          <p:cNvSpPr>
            <a:spLocks noGrp="1"/>
          </p:cNvSpPr>
          <p:nvPr>
            <p:ph type="dt" sz="half" idx="2"/>
          </p:nvPr>
        </p:nvSpPr>
        <p:spPr/>
        <p:txBody>
          <a:bodyPr/>
          <a:lstStyle/>
          <a:p>
            <a:pPr>
              <a:defRPr/>
            </a:pPr>
            <a:r>
              <a:rPr lang="en-US" cap="all"/>
              <a:t>May 21, 20XX</a:t>
            </a:r>
            <a:endParaRPr lang="en-US" cap="all" dirty="0"/>
          </a:p>
        </p:txBody>
      </p:sp>
      <p:pic>
        <p:nvPicPr>
          <p:cNvPr id="8" name="Picture 7">
            <a:extLst>
              <a:ext uri="{FF2B5EF4-FFF2-40B4-BE49-F238E27FC236}">
                <a16:creationId xmlns:a16="http://schemas.microsoft.com/office/drawing/2014/main" id="{F29E0FDE-3C4D-25F9-69EB-5B39C37CED40}"/>
              </a:ext>
            </a:extLst>
          </p:cNvPr>
          <p:cNvPicPr>
            <a:picLocks noChangeAspect="1"/>
          </p:cNvPicPr>
          <p:nvPr/>
        </p:nvPicPr>
        <p:blipFill>
          <a:blip r:embed="rId2"/>
          <a:stretch>
            <a:fillRect/>
          </a:stretch>
        </p:blipFill>
        <p:spPr>
          <a:xfrm>
            <a:off x="426128" y="674703"/>
            <a:ext cx="11092891" cy="5953467"/>
          </a:xfrm>
          <a:prstGeom prst="rect">
            <a:avLst/>
          </a:prstGeom>
        </p:spPr>
      </p:pic>
      <p:sp>
        <p:nvSpPr>
          <p:cNvPr id="10" name="TextBox 9">
            <a:extLst>
              <a:ext uri="{FF2B5EF4-FFF2-40B4-BE49-F238E27FC236}">
                <a16:creationId xmlns:a16="http://schemas.microsoft.com/office/drawing/2014/main" id="{2611DB88-0DC5-C054-98C8-E44841956D35}"/>
              </a:ext>
            </a:extLst>
          </p:cNvPr>
          <p:cNvSpPr txBox="1"/>
          <p:nvPr/>
        </p:nvSpPr>
        <p:spPr>
          <a:xfrm>
            <a:off x="2718786" y="229830"/>
            <a:ext cx="6094520" cy="400110"/>
          </a:xfrm>
          <a:prstGeom prst="rect">
            <a:avLst/>
          </a:prstGeom>
          <a:noFill/>
        </p:spPr>
        <p:txBody>
          <a:bodyPr wrap="square">
            <a:spAutoFit/>
          </a:bodyPr>
          <a:lstStyle/>
          <a:p>
            <a:pPr algn="ctr"/>
            <a:r>
              <a:rPr lang="en-US" sz="2000" dirty="0">
                <a:solidFill>
                  <a:schemeClr val="bg1"/>
                </a:solidFill>
              </a:rPr>
              <a:t>EXCEL DASHBOARD</a:t>
            </a:r>
            <a:endParaRPr lang="en-IN" sz="2000" dirty="0">
              <a:solidFill>
                <a:schemeClr val="bg1"/>
              </a:solidFill>
            </a:endParaRPr>
          </a:p>
        </p:txBody>
      </p:sp>
    </p:spTree>
    <p:extLst>
      <p:ext uri="{BB962C8B-B14F-4D97-AF65-F5344CB8AC3E}">
        <p14:creationId xmlns:p14="http://schemas.microsoft.com/office/powerpoint/2010/main" val="1737018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7853B98-57D0-43F0-27D5-58AB497A321D}"/>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990CB27D-9EAF-C461-C6F6-D90CAA6E9967}"/>
              </a:ext>
            </a:extLst>
          </p:cNvPr>
          <p:cNvSpPr>
            <a:spLocks noGrp="1"/>
          </p:cNvSpPr>
          <p:nvPr>
            <p:ph type="sldNum" sz="quarter" idx="4"/>
          </p:nvPr>
        </p:nvSpPr>
        <p:spPr/>
        <p:txBody>
          <a:bodyPr/>
          <a:lstStyle/>
          <a:p>
            <a:pPr>
              <a:defRPr/>
            </a:pPr>
            <a:fld id="{8D1FC6F8-0BCD-47E9-9C64-690771D9C143}" type="slidenum">
              <a:rPr lang="en-US" smtClean="0"/>
              <a:pPr>
                <a:defRPr/>
              </a:pPr>
              <a:t>6</a:t>
            </a:fld>
            <a:endParaRPr lang="en-US" dirty="0"/>
          </a:p>
        </p:txBody>
      </p:sp>
      <p:sp>
        <p:nvSpPr>
          <p:cNvPr id="6" name="Date Placeholder 5">
            <a:extLst>
              <a:ext uri="{FF2B5EF4-FFF2-40B4-BE49-F238E27FC236}">
                <a16:creationId xmlns:a16="http://schemas.microsoft.com/office/drawing/2014/main" id="{0BBB70F0-9E29-A925-F450-4F3296C6073C}"/>
              </a:ext>
            </a:extLst>
          </p:cNvPr>
          <p:cNvSpPr>
            <a:spLocks noGrp="1"/>
          </p:cNvSpPr>
          <p:nvPr>
            <p:ph type="dt" sz="half" idx="2"/>
          </p:nvPr>
        </p:nvSpPr>
        <p:spPr/>
        <p:txBody>
          <a:bodyPr/>
          <a:lstStyle/>
          <a:p>
            <a:pPr>
              <a:defRPr/>
            </a:pPr>
            <a:r>
              <a:rPr lang="en-US" cap="all"/>
              <a:t>May 21, 20XX</a:t>
            </a:r>
            <a:endParaRPr lang="en-US" cap="all" dirty="0"/>
          </a:p>
        </p:txBody>
      </p:sp>
      <p:sp>
        <p:nvSpPr>
          <p:cNvPr id="3" name="TextBox 2">
            <a:extLst>
              <a:ext uri="{FF2B5EF4-FFF2-40B4-BE49-F238E27FC236}">
                <a16:creationId xmlns:a16="http://schemas.microsoft.com/office/drawing/2014/main" id="{FC31DA74-9908-3B02-EE43-BE9C0FCD42E1}"/>
              </a:ext>
            </a:extLst>
          </p:cNvPr>
          <p:cNvSpPr txBox="1"/>
          <p:nvPr/>
        </p:nvSpPr>
        <p:spPr>
          <a:xfrm>
            <a:off x="3048740" y="308044"/>
            <a:ext cx="6094520" cy="461665"/>
          </a:xfrm>
          <a:prstGeom prst="rect">
            <a:avLst/>
          </a:prstGeom>
          <a:noFill/>
        </p:spPr>
        <p:txBody>
          <a:bodyPr wrap="square">
            <a:spAutoFit/>
          </a:bodyPr>
          <a:lstStyle/>
          <a:p>
            <a:pPr algn="ctr"/>
            <a:r>
              <a:rPr lang="en-US" sz="2400" dirty="0">
                <a:solidFill>
                  <a:schemeClr val="bg1"/>
                </a:solidFill>
              </a:rPr>
              <a:t>SQL QURIES</a:t>
            </a:r>
            <a:endParaRPr lang="en-IN" sz="2400" dirty="0">
              <a:solidFill>
                <a:schemeClr val="bg1"/>
              </a:solidFill>
            </a:endParaRPr>
          </a:p>
        </p:txBody>
      </p:sp>
      <p:pic>
        <p:nvPicPr>
          <p:cNvPr id="8" name="Picture 7">
            <a:extLst>
              <a:ext uri="{FF2B5EF4-FFF2-40B4-BE49-F238E27FC236}">
                <a16:creationId xmlns:a16="http://schemas.microsoft.com/office/drawing/2014/main" id="{3C0A6691-F65A-A22B-0ED3-963657EF75EF}"/>
              </a:ext>
            </a:extLst>
          </p:cNvPr>
          <p:cNvPicPr>
            <a:picLocks noChangeAspect="1"/>
          </p:cNvPicPr>
          <p:nvPr/>
        </p:nvPicPr>
        <p:blipFill>
          <a:blip r:embed="rId2"/>
          <a:stretch>
            <a:fillRect/>
          </a:stretch>
        </p:blipFill>
        <p:spPr>
          <a:xfrm>
            <a:off x="127071" y="769709"/>
            <a:ext cx="3259942" cy="2659291"/>
          </a:xfrm>
          <a:prstGeom prst="rect">
            <a:avLst/>
          </a:prstGeom>
        </p:spPr>
      </p:pic>
      <p:pic>
        <p:nvPicPr>
          <p:cNvPr id="10" name="Picture 9">
            <a:extLst>
              <a:ext uri="{FF2B5EF4-FFF2-40B4-BE49-F238E27FC236}">
                <a16:creationId xmlns:a16="http://schemas.microsoft.com/office/drawing/2014/main" id="{2C10903C-2F49-B161-D715-6B76D9F0D1F4}"/>
              </a:ext>
            </a:extLst>
          </p:cNvPr>
          <p:cNvPicPr>
            <a:picLocks noChangeAspect="1"/>
          </p:cNvPicPr>
          <p:nvPr/>
        </p:nvPicPr>
        <p:blipFill>
          <a:blip r:embed="rId3"/>
          <a:stretch>
            <a:fillRect/>
          </a:stretch>
        </p:blipFill>
        <p:spPr>
          <a:xfrm>
            <a:off x="3519329" y="769709"/>
            <a:ext cx="3520663" cy="2659291"/>
          </a:xfrm>
          <a:prstGeom prst="rect">
            <a:avLst/>
          </a:prstGeom>
        </p:spPr>
      </p:pic>
      <p:pic>
        <p:nvPicPr>
          <p:cNvPr id="12" name="Picture 11">
            <a:extLst>
              <a:ext uri="{FF2B5EF4-FFF2-40B4-BE49-F238E27FC236}">
                <a16:creationId xmlns:a16="http://schemas.microsoft.com/office/drawing/2014/main" id="{43238342-7E4E-EE8B-7CC5-0EB45150E1AF}"/>
              </a:ext>
            </a:extLst>
          </p:cNvPr>
          <p:cNvPicPr>
            <a:picLocks noChangeAspect="1"/>
          </p:cNvPicPr>
          <p:nvPr/>
        </p:nvPicPr>
        <p:blipFill>
          <a:blip r:embed="rId4"/>
          <a:stretch>
            <a:fillRect/>
          </a:stretch>
        </p:blipFill>
        <p:spPr>
          <a:xfrm>
            <a:off x="7216419" y="769709"/>
            <a:ext cx="4278751" cy="2659291"/>
          </a:xfrm>
          <a:prstGeom prst="rect">
            <a:avLst/>
          </a:prstGeom>
        </p:spPr>
      </p:pic>
      <p:pic>
        <p:nvPicPr>
          <p:cNvPr id="14" name="Picture 13">
            <a:extLst>
              <a:ext uri="{FF2B5EF4-FFF2-40B4-BE49-F238E27FC236}">
                <a16:creationId xmlns:a16="http://schemas.microsoft.com/office/drawing/2014/main" id="{F304858F-A70B-CB83-A6C0-A28F067725EF}"/>
              </a:ext>
            </a:extLst>
          </p:cNvPr>
          <p:cNvPicPr>
            <a:picLocks noChangeAspect="1"/>
          </p:cNvPicPr>
          <p:nvPr/>
        </p:nvPicPr>
        <p:blipFill>
          <a:blip r:embed="rId5"/>
          <a:stretch>
            <a:fillRect/>
          </a:stretch>
        </p:blipFill>
        <p:spPr>
          <a:xfrm>
            <a:off x="127070" y="3521233"/>
            <a:ext cx="3392259" cy="2194750"/>
          </a:xfrm>
          <a:prstGeom prst="rect">
            <a:avLst/>
          </a:prstGeom>
        </p:spPr>
      </p:pic>
      <p:pic>
        <p:nvPicPr>
          <p:cNvPr id="16" name="Picture 15">
            <a:extLst>
              <a:ext uri="{FF2B5EF4-FFF2-40B4-BE49-F238E27FC236}">
                <a16:creationId xmlns:a16="http://schemas.microsoft.com/office/drawing/2014/main" id="{2A33AD4E-5DB8-6B41-C365-217919D8A698}"/>
              </a:ext>
            </a:extLst>
          </p:cNvPr>
          <p:cNvPicPr>
            <a:picLocks noChangeAspect="1"/>
          </p:cNvPicPr>
          <p:nvPr/>
        </p:nvPicPr>
        <p:blipFill>
          <a:blip r:embed="rId6"/>
          <a:stretch>
            <a:fillRect/>
          </a:stretch>
        </p:blipFill>
        <p:spPr>
          <a:xfrm>
            <a:off x="3647733" y="3521233"/>
            <a:ext cx="3392259" cy="2400508"/>
          </a:xfrm>
          <a:prstGeom prst="rect">
            <a:avLst/>
          </a:prstGeom>
        </p:spPr>
      </p:pic>
      <p:pic>
        <p:nvPicPr>
          <p:cNvPr id="18" name="Picture 17">
            <a:extLst>
              <a:ext uri="{FF2B5EF4-FFF2-40B4-BE49-F238E27FC236}">
                <a16:creationId xmlns:a16="http://schemas.microsoft.com/office/drawing/2014/main" id="{2734B61A-1ED1-C27C-3037-533BB8BF1D59}"/>
              </a:ext>
            </a:extLst>
          </p:cNvPr>
          <p:cNvPicPr>
            <a:picLocks noChangeAspect="1"/>
          </p:cNvPicPr>
          <p:nvPr/>
        </p:nvPicPr>
        <p:blipFill>
          <a:blip r:embed="rId7"/>
          <a:stretch>
            <a:fillRect/>
          </a:stretch>
        </p:blipFill>
        <p:spPr>
          <a:xfrm>
            <a:off x="3647733" y="5378945"/>
            <a:ext cx="1371719" cy="823031"/>
          </a:xfrm>
          <a:prstGeom prst="rect">
            <a:avLst/>
          </a:prstGeom>
        </p:spPr>
      </p:pic>
      <p:pic>
        <p:nvPicPr>
          <p:cNvPr id="20" name="Picture 19">
            <a:extLst>
              <a:ext uri="{FF2B5EF4-FFF2-40B4-BE49-F238E27FC236}">
                <a16:creationId xmlns:a16="http://schemas.microsoft.com/office/drawing/2014/main" id="{80E9A07A-84D7-5456-3627-58528CA454AA}"/>
              </a:ext>
            </a:extLst>
          </p:cNvPr>
          <p:cNvPicPr>
            <a:picLocks noChangeAspect="1"/>
          </p:cNvPicPr>
          <p:nvPr/>
        </p:nvPicPr>
        <p:blipFill>
          <a:blip r:embed="rId8"/>
          <a:stretch>
            <a:fillRect/>
          </a:stretch>
        </p:blipFill>
        <p:spPr>
          <a:xfrm>
            <a:off x="5279660" y="5344651"/>
            <a:ext cx="1272650" cy="891617"/>
          </a:xfrm>
          <a:prstGeom prst="rect">
            <a:avLst/>
          </a:prstGeom>
        </p:spPr>
      </p:pic>
      <p:pic>
        <p:nvPicPr>
          <p:cNvPr id="22" name="Picture 21">
            <a:extLst>
              <a:ext uri="{FF2B5EF4-FFF2-40B4-BE49-F238E27FC236}">
                <a16:creationId xmlns:a16="http://schemas.microsoft.com/office/drawing/2014/main" id="{4BBF1ACE-BA2A-A7FE-4E92-E198973BF227}"/>
              </a:ext>
            </a:extLst>
          </p:cNvPr>
          <p:cNvPicPr>
            <a:picLocks noChangeAspect="1"/>
          </p:cNvPicPr>
          <p:nvPr/>
        </p:nvPicPr>
        <p:blipFill>
          <a:blip r:embed="rId9"/>
          <a:stretch>
            <a:fillRect/>
          </a:stretch>
        </p:blipFill>
        <p:spPr>
          <a:xfrm>
            <a:off x="7307526" y="3504126"/>
            <a:ext cx="2956816" cy="685859"/>
          </a:xfrm>
          <a:prstGeom prst="rect">
            <a:avLst/>
          </a:prstGeom>
        </p:spPr>
      </p:pic>
      <p:pic>
        <p:nvPicPr>
          <p:cNvPr id="24" name="Picture 23">
            <a:extLst>
              <a:ext uri="{FF2B5EF4-FFF2-40B4-BE49-F238E27FC236}">
                <a16:creationId xmlns:a16="http://schemas.microsoft.com/office/drawing/2014/main" id="{27831A3D-BF50-A38E-6B25-DA28E37B2C4E}"/>
              </a:ext>
            </a:extLst>
          </p:cNvPr>
          <p:cNvPicPr>
            <a:picLocks noChangeAspect="1"/>
          </p:cNvPicPr>
          <p:nvPr/>
        </p:nvPicPr>
        <p:blipFill>
          <a:blip r:embed="rId10"/>
          <a:stretch>
            <a:fillRect/>
          </a:stretch>
        </p:blipFill>
        <p:spPr>
          <a:xfrm>
            <a:off x="7305890" y="4267654"/>
            <a:ext cx="2796782" cy="624894"/>
          </a:xfrm>
          <a:prstGeom prst="rect">
            <a:avLst/>
          </a:prstGeom>
        </p:spPr>
      </p:pic>
      <p:pic>
        <p:nvPicPr>
          <p:cNvPr id="26" name="Picture 25">
            <a:extLst>
              <a:ext uri="{FF2B5EF4-FFF2-40B4-BE49-F238E27FC236}">
                <a16:creationId xmlns:a16="http://schemas.microsoft.com/office/drawing/2014/main" id="{82DDAB5A-C835-4780-3A86-A1DB0A673E13}"/>
              </a:ext>
            </a:extLst>
          </p:cNvPr>
          <p:cNvPicPr>
            <a:picLocks noChangeAspect="1"/>
          </p:cNvPicPr>
          <p:nvPr/>
        </p:nvPicPr>
        <p:blipFill>
          <a:blip r:embed="rId11"/>
          <a:stretch>
            <a:fillRect/>
          </a:stretch>
        </p:blipFill>
        <p:spPr>
          <a:xfrm>
            <a:off x="7300200" y="4962636"/>
            <a:ext cx="2872989" cy="624894"/>
          </a:xfrm>
          <a:prstGeom prst="rect">
            <a:avLst/>
          </a:prstGeom>
        </p:spPr>
      </p:pic>
      <p:pic>
        <p:nvPicPr>
          <p:cNvPr id="7" name="Picture 6">
            <a:extLst>
              <a:ext uri="{FF2B5EF4-FFF2-40B4-BE49-F238E27FC236}">
                <a16:creationId xmlns:a16="http://schemas.microsoft.com/office/drawing/2014/main" id="{1936F29D-34F5-56E3-B918-9F29D2ADFAC6}"/>
              </a:ext>
            </a:extLst>
          </p:cNvPr>
          <p:cNvPicPr>
            <a:picLocks noChangeAspect="1"/>
          </p:cNvPicPr>
          <p:nvPr/>
        </p:nvPicPr>
        <p:blipFill>
          <a:blip r:embed="rId12"/>
          <a:stretch>
            <a:fillRect/>
          </a:stretch>
        </p:blipFill>
        <p:spPr>
          <a:xfrm>
            <a:off x="10340507" y="3497468"/>
            <a:ext cx="1775614" cy="1996613"/>
          </a:xfrm>
          <a:prstGeom prst="rect">
            <a:avLst/>
          </a:prstGeom>
        </p:spPr>
      </p:pic>
      <p:pic>
        <p:nvPicPr>
          <p:cNvPr id="11" name="Picture 10">
            <a:extLst>
              <a:ext uri="{FF2B5EF4-FFF2-40B4-BE49-F238E27FC236}">
                <a16:creationId xmlns:a16="http://schemas.microsoft.com/office/drawing/2014/main" id="{7EE4AB3B-21EB-DC0C-FFE2-6E339601CA7C}"/>
              </a:ext>
            </a:extLst>
          </p:cNvPr>
          <p:cNvPicPr>
            <a:picLocks noChangeAspect="1"/>
          </p:cNvPicPr>
          <p:nvPr/>
        </p:nvPicPr>
        <p:blipFill>
          <a:blip r:embed="rId13"/>
          <a:stretch>
            <a:fillRect/>
          </a:stretch>
        </p:blipFill>
        <p:spPr>
          <a:xfrm>
            <a:off x="6777346" y="5731202"/>
            <a:ext cx="1333616" cy="655377"/>
          </a:xfrm>
          <a:prstGeom prst="rect">
            <a:avLst/>
          </a:prstGeom>
        </p:spPr>
      </p:pic>
    </p:spTree>
    <p:extLst>
      <p:ext uri="{BB962C8B-B14F-4D97-AF65-F5344CB8AC3E}">
        <p14:creationId xmlns:p14="http://schemas.microsoft.com/office/powerpoint/2010/main" val="439887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20627A2-005B-D55F-EE70-51BC5FAC5801}"/>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A3480D7-0D87-58FF-29BC-B699ACF9D20B}"/>
              </a:ext>
            </a:extLst>
          </p:cNvPr>
          <p:cNvSpPr>
            <a:spLocks noGrp="1"/>
          </p:cNvSpPr>
          <p:nvPr>
            <p:ph type="sldNum" sz="quarter" idx="4"/>
          </p:nvPr>
        </p:nvSpPr>
        <p:spPr/>
        <p:txBody>
          <a:bodyPr/>
          <a:lstStyle/>
          <a:p>
            <a:pPr>
              <a:defRPr/>
            </a:pPr>
            <a:fld id="{8D1FC6F8-0BCD-47E9-9C64-690771D9C143}" type="slidenum">
              <a:rPr lang="en-US" smtClean="0"/>
              <a:pPr>
                <a:defRPr/>
              </a:pPr>
              <a:t>7</a:t>
            </a:fld>
            <a:endParaRPr lang="en-US" dirty="0"/>
          </a:p>
        </p:txBody>
      </p:sp>
      <p:sp>
        <p:nvSpPr>
          <p:cNvPr id="6" name="Date Placeholder 5">
            <a:extLst>
              <a:ext uri="{FF2B5EF4-FFF2-40B4-BE49-F238E27FC236}">
                <a16:creationId xmlns:a16="http://schemas.microsoft.com/office/drawing/2014/main" id="{A413A4A3-E589-19DB-0A3B-3CE4EBD03322}"/>
              </a:ext>
            </a:extLst>
          </p:cNvPr>
          <p:cNvSpPr>
            <a:spLocks noGrp="1"/>
          </p:cNvSpPr>
          <p:nvPr>
            <p:ph type="dt" sz="half" idx="2"/>
          </p:nvPr>
        </p:nvSpPr>
        <p:spPr/>
        <p:txBody>
          <a:bodyPr/>
          <a:lstStyle/>
          <a:p>
            <a:pPr>
              <a:defRPr/>
            </a:pPr>
            <a:r>
              <a:rPr lang="en-US" cap="all"/>
              <a:t>May 21, 20XX</a:t>
            </a:r>
            <a:endParaRPr lang="en-US" cap="all" dirty="0"/>
          </a:p>
        </p:txBody>
      </p:sp>
      <p:pic>
        <p:nvPicPr>
          <p:cNvPr id="7" name="Picture 6" descr="A screenshot of a computer&#10;&#10;Description automatically generated">
            <a:extLst>
              <a:ext uri="{FF2B5EF4-FFF2-40B4-BE49-F238E27FC236}">
                <a16:creationId xmlns:a16="http://schemas.microsoft.com/office/drawing/2014/main" id="{968C46F1-658F-8607-1A62-86C153D40B69}"/>
              </a:ext>
            </a:extLst>
          </p:cNvPr>
          <p:cNvPicPr>
            <a:picLocks noChangeAspect="1"/>
          </p:cNvPicPr>
          <p:nvPr/>
        </p:nvPicPr>
        <p:blipFill>
          <a:blip r:embed="rId2"/>
          <a:stretch>
            <a:fillRect/>
          </a:stretch>
        </p:blipFill>
        <p:spPr>
          <a:xfrm>
            <a:off x="656948" y="940910"/>
            <a:ext cx="10573304" cy="5801679"/>
          </a:xfrm>
          <a:prstGeom prst="rect">
            <a:avLst/>
          </a:prstGeom>
        </p:spPr>
      </p:pic>
      <p:sp>
        <p:nvSpPr>
          <p:cNvPr id="9" name="TextBox 8">
            <a:extLst>
              <a:ext uri="{FF2B5EF4-FFF2-40B4-BE49-F238E27FC236}">
                <a16:creationId xmlns:a16="http://schemas.microsoft.com/office/drawing/2014/main" id="{73B065AE-1B03-280F-914E-D0653BB28DFF}"/>
              </a:ext>
            </a:extLst>
          </p:cNvPr>
          <p:cNvSpPr txBox="1"/>
          <p:nvPr/>
        </p:nvSpPr>
        <p:spPr>
          <a:xfrm>
            <a:off x="2727664" y="343554"/>
            <a:ext cx="6094520" cy="400110"/>
          </a:xfrm>
          <a:prstGeom prst="rect">
            <a:avLst/>
          </a:prstGeom>
          <a:noFill/>
        </p:spPr>
        <p:txBody>
          <a:bodyPr wrap="square">
            <a:spAutoFit/>
          </a:bodyPr>
          <a:lstStyle/>
          <a:p>
            <a:pPr algn="ctr"/>
            <a:r>
              <a:rPr lang="en-US" sz="2000" dirty="0">
                <a:solidFill>
                  <a:schemeClr val="bg1"/>
                </a:solidFill>
              </a:rPr>
              <a:t>Tableau Dashboard</a:t>
            </a:r>
            <a:endParaRPr lang="en-IN" sz="2000" dirty="0">
              <a:solidFill>
                <a:schemeClr val="bg1"/>
              </a:solidFill>
            </a:endParaRPr>
          </a:p>
        </p:txBody>
      </p:sp>
    </p:spTree>
    <p:extLst>
      <p:ext uri="{BB962C8B-B14F-4D97-AF65-F5344CB8AC3E}">
        <p14:creationId xmlns:p14="http://schemas.microsoft.com/office/powerpoint/2010/main" val="554008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AC688DC-2B3A-FBF9-B0A2-412AFED7D09E}"/>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25BCD564-6C1A-1635-6697-6A93A1071F55}"/>
              </a:ext>
            </a:extLst>
          </p:cNvPr>
          <p:cNvSpPr>
            <a:spLocks noGrp="1"/>
          </p:cNvSpPr>
          <p:nvPr>
            <p:ph type="sldNum" sz="quarter" idx="4"/>
          </p:nvPr>
        </p:nvSpPr>
        <p:spPr/>
        <p:txBody>
          <a:bodyPr/>
          <a:lstStyle/>
          <a:p>
            <a:pPr>
              <a:defRPr/>
            </a:pPr>
            <a:fld id="{8D1FC6F8-0BCD-47E9-9C64-690771D9C143}" type="slidenum">
              <a:rPr lang="en-US" smtClean="0"/>
              <a:pPr>
                <a:defRPr/>
              </a:pPr>
              <a:t>8</a:t>
            </a:fld>
            <a:endParaRPr lang="en-US" dirty="0"/>
          </a:p>
        </p:txBody>
      </p:sp>
      <p:sp>
        <p:nvSpPr>
          <p:cNvPr id="6" name="Date Placeholder 5">
            <a:extLst>
              <a:ext uri="{FF2B5EF4-FFF2-40B4-BE49-F238E27FC236}">
                <a16:creationId xmlns:a16="http://schemas.microsoft.com/office/drawing/2014/main" id="{584C7A4F-4001-48EE-FBFE-35D6FA2023C4}"/>
              </a:ext>
            </a:extLst>
          </p:cNvPr>
          <p:cNvSpPr>
            <a:spLocks noGrp="1"/>
          </p:cNvSpPr>
          <p:nvPr>
            <p:ph type="dt" sz="half" idx="2"/>
          </p:nvPr>
        </p:nvSpPr>
        <p:spPr/>
        <p:txBody>
          <a:bodyPr/>
          <a:lstStyle/>
          <a:p>
            <a:pPr>
              <a:defRPr/>
            </a:pPr>
            <a:r>
              <a:rPr lang="en-US" cap="all"/>
              <a:t>May 21, 20XX</a:t>
            </a:r>
            <a:endParaRPr lang="en-US" cap="all" dirty="0"/>
          </a:p>
        </p:txBody>
      </p:sp>
      <p:pic>
        <p:nvPicPr>
          <p:cNvPr id="3" name="Picture 2">
            <a:extLst>
              <a:ext uri="{FF2B5EF4-FFF2-40B4-BE49-F238E27FC236}">
                <a16:creationId xmlns:a16="http://schemas.microsoft.com/office/drawing/2014/main" id="{A9A5A3F2-1B2B-73BF-7768-1A532232C02B}"/>
              </a:ext>
            </a:extLst>
          </p:cNvPr>
          <p:cNvPicPr>
            <a:picLocks noChangeAspect="1"/>
          </p:cNvPicPr>
          <p:nvPr/>
        </p:nvPicPr>
        <p:blipFill>
          <a:blip r:embed="rId2"/>
          <a:stretch>
            <a:fillRect/>
          </a:stretch>
        </p:blipFill>
        <p:spPr>
          <a:xfrm>
            <a:off x="479394" y="894706"/>
            <a:ext cx="11372295" cy="5700254"/>
          </a:xfrm>
          <a:prstGeom prst="rect">
            <a:avLst/>
          </a:prstGeom>
        </p:spPr>
      </p:pic>
      <p:sp>
        <p:nvSpPr>
          <p:cNvPr id="8" name="TextBox 7">
            <a:extLst>
              <a:ext uri="{FF2B5EF4-FFF2-40B4-BE49-F238E27FC236}">
                <a16:creationId xmlns:a16="http://schemas.microsoft.com/office/drawing/2014/main" id="{903A33B1-5314-A63C-4E13-EAAB1DD14451}"/>
              </a:ext>
            </a:extLst>
          </p:cNvPr>
          <p:cNvSpPr txBox="1"/>
          <p:nvPr/>
        </p:nvSpPr>
        <p:spPr>
          <a:xfrm>
            <a:off x="3048740" y="125735"/>
            <a:ext cx="6094520" cy="523220"/>
          </a:xfrm>
          <a:prstGeom prst="rect">
            <a:avLst/>
          </a:prstGeom>
          <a:noFill/>
        </p:spPr>
        <p:txBody>
          <a:bodyPr wrap="square">
            <a:spAutoFit/>
          </a:bodyPr>
          <a:lstStyle/>
          <a:p>
            <a:pPr algn="ctr"/>
            <a:r>
              <a:rPr lang="en-US" sz="2800" dirty="0">
                <a:solidFill>
                  <a:schemeClr val="bg1"/>
                </a:solidFill>
              </a:rPr>
              <a:t>Power BI Dashboard</a:t>
            </a:r>
            <a:endParaRPr lang="en-IN" sz="2800" dirty="0">
              <a:solidFill>
                <a:schemeClr val="bg1"/>
              </a:solidFill>
            </a:endParaRPr>
          </a:p>
        </p:txBody>
      </p:sp>
    </p:spTree>
    <p:extLst>
      <p:ext uri="{BB962C8B-B14F-4D97-AF65-F5344CB8AC3E}">
        <p14:creationId xmlns:p14="http://schemas.microsoft.com/office/powerpoint/2010/main" val="3442822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4196218" y="690802"/>
            <a:ext cx="4936277" cy="575890"/>
          </a:xfrm>
        </p:spPr>
        <p:txBody>
          <a:bodyPr/>
          <a:lstStyle/>
          <a:p>
            <a:r>
              <a:rPr lang="en-US" dirty="0"/>
              <a:t>Project Overview</a:t>
            </a:r>
          </a:p>
        </p:txBody>
      </p:sp>
      <p:sp>
        <p:nvSpPr>
          <p:cNvPr id="19" name="Footer Placeholder 18">
            <a:extLst>
              <a:ext uri="{FF2B5EF4-FFF2-40B4-BE49-F238E27FC236}">
                <a16:creationId xmlns:a16="http://schemas.microsoft.com/office/drawing/2014/main" id="{65EC8A42-193D-43A9-B162-8977ADBDB35A}"/>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20" name="Slide Number Placeholder 19">
            <a:extLst>
              <a:ext uri="{FF2B5EF4-FFF2-40B4-BE49-F238E27FC236}">
                <a16:creationId xmlns:a16="http://schemas.microsoft.com/office/drawing/2014/main" id="{3DD70FC9-BBF2-4AF1-9A64-0FB9216835C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9</a:t>
            </a:fld>
            <a:endParaRPr lang="en-US" dirty="0"/>
          </a:p>
        </p:txBody>
      </p:sp>
      <p:sp>
        <p:nvSpPr>
          <p:cNvPr id="41" name="Date Placeholder 40">
            <a:extLst>
              <a:ext uri="{FF2B5EF4-FFF2-40B4-BE49-F238E27FC236}">
                <a16:creationId xmlns:a16="http://schemas.microsoft.com/office/drawing/2014/main" id="{0B1681CB-9789-4D10-B109-32AB0A0751E0}"/>
              </a:ext>
            </a:extLst>
          </p:cNvPr>
          <p:cNvSpPr>
            <a:spLocks noGrp="1"/>
          </p:cNvSpPr>
          <p:nvPr>
            <p:ph type="dt" sz="half" idx="2"/>
          </p:nvPr>
        </p:nvSpPr>
        <p:spPr>
          <a:xfrm rot="5400000">
            <a:off x="10595991" y="5074920"/>
            <a:ext cx="2647667" cy="365125"/>
          </a:xfrm>
        </p:spPr>
        <p:txBody>
          <a:bodyPr/>
          <a:lstStyle/>
          <a:p>
            <a:r>
              <a:rPr lang="en-US" dirty="0"/>
              <a:t>May 21, 20XX</a:t>
            </a:r>
          </a:p>
        </p:txBody>
      </p:sp>
      <p:sp>
        <p:nvSpPr>
          <p:cNvPr id="27" name="TextBox 26">
            <a:extLst>
              <a:ext uri="{FF2B5EF4-FFF2-40B4-BE49-F238E27FC236}">
                <a16:creationId xmlns:a16="http://schemas.microsoft.com/office/drawing/2014/main" id="{050AB2E4-F9B5-9ED1-DD32-05CAE225E737}"/>
              </a:ext>
            </a:extLst>
          </p:cNvPr>
          <p:cNvSpPr txBox="1"/>
          <p:nvPr/>
        </p:nvSpPr>
        <p:spPr>
          <a:xfrm>
            <a:off x="2596444" y="1266692"/>
            <a:ext cx="8116711" cy="3046988"/>
          </a:xfrm>
          <a:prstGeom prst="rect">
            <a:avLst/>
          </a:prstGeom>
          <a:noFill/>
        </p:spPr>
        <p:txBody>
          <a:bodyPr wrap="square">
            <a:spAutoFit/>
          </a:bodyPr>
          <a:lstStyle/>
          <a:p>
            <a:pPr algn="just"/>
            <a:r>
              <a:rPr lang="en-US" sz="2400" b="0" i="0" dirty="0">
                <a:solidFill>
                  <a:schemeClr val="bg1"/>
                </a:solidFill>
                <a:effectLst/>
                <a:latin typeface="Söhne"/>
              </a:rPr>
              <a:t>The insurance report aims to provide a comprehensive analysis of various key performance indicators (KPIs) and strategic aspects related to the organization's sales and revenue generation. The project covers a specified period and focuses on evaluating the effectiveness of cross-selling strategies, target achievement, invoice collection efficiency, account executive performance, income class segmentation, product distribution, and opportunities within the sales pipeline.</a:t>
            </a:r>
          </a:p>
        </p:txBody>
      </p:sp>
    </p:spTree>
    <p:extLst>
      <p:ext uri="{BB962C8B-B14F-4D97-AF65-F5344CB8AC3E}">
        <p14:creationId xmlns:p14="http://schemas.microsoft.com/office/powerpoint/2010/main" val="1968899"/>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istic Pitch Deck_TM56488565_Win32_JC_SL_v4" id="{6C16C3F5-3ABD-4B2B-B436-2E1E9CE9969F}" vid="{647D9492-9D63-44AA-8DEA-C98668FC47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1989D7-CF02-4DC5-9433-98B600ACA0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B8A4BC3-D1CE-4BB2-9C42-D67FD92C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C2B339A-BBCD-4BF4-A3FE-AE1F9B12F71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Futuristic pitch deck</Template>
  <TotalTime>589</TotalTime>
  <Words>904</Words>
  <Application>Microsoft Office PowerPoint</Application>
  <PresentationFormat>Widescreen</PresentationFormat>
  <Paragraphs>111</Paragraphs>
  <Slides>13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Century Gothic Bold</vt:lpstr>
      <vt:lpstr>Courier New</vt:lpstr>
      <vt:lpstr>Daytona Pro Light</vt:lpstr>
      <vt:lpstr>Söhne</vt:lpstr>
      <vt:lpstr>Office Theme</vt:lpstr>
      <vt:lpstr>Insurance report  group-2</vt:lpstr>
      <vt:lpstr>About Us</vt:lpstr>
      <vt:lpstr>contents</vt:lpstr>
      <vt:lpstr>PowerPoint Presentation</vt:lpstr>
      <vt:lpstr>PowerPoint Presentation</vt:lpstr>
      <vt:lpstr>PowerPoint Presentation</vt:lpstr>
      <vt:lpstr>PowerPoint Presentation</vt:lpstr>
      <vt:lpstr>PowerPoint Presentation</vt:lpstr>
      <vt:lpstr>Project Overview</vt:lpstr>
      <vt:lpstr>PowerPoint Presentation</vt:lpstr>
      <vt:lpstr>PowerPoint Presentation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Insurance report  group-2</dc:title>
  <dc:creator>sujeet relangi</dc:creator>
  <cp:lastModifiedBy>Annkit Bhoi</cp:lastModifiedBy>
  <cp:revision>3</cp:revision>
  <dcterms:created xsi:type="dcterms:W3CDTF">2023-11-24T07:36:22Z</dcterms:created>
  <dcterms:modified xsi:type="dcterms:W3CDTF">2023-11-25T16:37:31Z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